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Inter SemiBold"/>
      <p:regular r:id="rId24"/>
      <p:bold r:id="rId25"/>
      <p:italic r:id="rId26"/>
      <p:boldItalic r:id="rId27"/>
    </p:embeddedFont>
    <p:embeddedFont>
      <p:font typeface="Roboto"/>
      <p:regular r:id="rId28"/>
      <p:bold r:id="rId29"/>
      <p:italic r:id="rId30"/>
      <p:boldItalic r:id="rId31"/>
    </p:embeddedFont>
    <p:embeddedFont>
      <p:font typeface="Inter"/>
      <p:regular r:id="rId32"/>
      <p:bold r:id="rId33"/>
      <p:italic r:id="rId34"/>
      <p:boldItalic r:id="rId35"/>
    </p:embeddedFont>
    <p:embeddedFont>
      <p:font typeface="Inter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333">
          <p15:clr>
            <a:srgbClr val="A4A3A4"/>
          </p15:clr>
        </p15:guide>
        <p15:guide id="4" pos="347">
          <p15:clr>
            <a:srgbClr val="A4A3A4"/>
          </p15:clr>
        </p15:guide>
        <p15:guide id="5" orient="horz" pos="346">
          <p15:clr>
            <a:srgbClr val="A4A3A4"/>
          </p15:clr>
        </p15:guide>
        <p15:guide id="6" orient="horz" pos="3997">
          <p15:clr>
            <a:srgbClr val="A4A3A4"/>
          </p15:clr>
        </p15:guide>
      </p15:sldGuideLst>
    </p:ext>
    <p:ext uri="GoogleSlidesCustomDataVersion2">
      <go:slidesCustomData xmlns:go="http://customooxmlschemas.google.com/" r:id="rId38" roundtripDataSignature="AMtx7mj8x7UyIX9HPPB+kh7ixWFvp+K8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C6869C-87E6-4380-B3D3-F6E4202ED5ED}">
  <a:tblStyle styleId="{64C6869C-87E6-4380-B3D3-F6E4202ED5E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333"/>
        <p:guide pos="347"/>
        <p:guide pos="346" orient="horz"/>
        <p:guide pos="399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SemiBold-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nterSemiBold-italic.fntdata"/><Relationship Id="rId25" Type="http://schemas.openxmlformats.org/officeDocument/2006/relationships/font" Target="fonts/InterSemiBold-bold.fntdata"/><Relationship Id="rId28" Type="http://schemas.openxmlformats.org/officeDocument/2006/relationships/font" Target="fonts/Roboto-regular.fntdata"/><Relationship Id="rId27" Type="http://schemas.openxmlformats.org/officeDocument/2006/relationships/font" Target="fonts/Inter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Inter-bold.fntdata"/><Relationship Id="rId10" Type="http://schemas.openxmlformats.org/officeDocument/2006/relationships/slide" Target="slides/slide4.xml"/><Relationship Id="rId32" Type="http://schemas.openxmlformats.org/officeDocument/2006/relationships/font" Target="fonts/Inter-regular.fntdata"/><Relationship Id="rId13" Type="http://schemas.openxmlformats.org/officeDocument/2006/relationships/slide" Target="slides/slide7.xml"/><Relationship Id="rId35" Type="http://schemas.openxmlformats.org/officeDocument/2006/relationships/font" Target="fonts/Inter-boldItalic.fntdata"/><Relationship Id="rId12" Type="http://schemas.openxmlformats.org/officeDocument/2006/relationships/slide" Target="slides/slide6.xml"/><Relationship Id="rId34" Type="http://schemas.openxmlformats.org/officeDocument/2006/relationships/font" Target="fonts/Inter-italic.fntdata"/><Relationship Id="rId15" Type="http://schemas.openxmlformats.org/officeDocument/2006/relationships/slide" Target="slides/slide9.xml"/><Relationship Id="rId37" Type="http://schemas.openxmlformats.org/officeDocument/2006/relationships/font" Target="fonts/InterExtraBold-boldItalic.fntdata"/><Relationship Id="rId14" Type="http://schemas.openxmlformats.org/officeDocument/2006/relationships/slide" Target="slides/slide8.xml"/><Relationship Id="rId36" Type="http://schemas.openxmlformats.org/officeDocument/2006/relationships/font" Target="fonts/InterExtraBold-bold.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 name="Google Shape;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f66db132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f66db13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f66db132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f66db132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f66db1327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f66db132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f66db1327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f66db13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Fostering a Culture of Freedom and Responsibility </a:t>
            </a:r>
            <a:r>
              <a:rPr lang="en-US" sz="1050">
                <a:solidFill>
                  <a:srgbClr val="475467"/>
                </a:solidFill>
                <a:highlight>
                  <a:srgbClr val="FFFFFF"/>
                </a:highlight>
                <a:latin typeface="Roboto"/>
                <a:ea typeface="Roboto"/>
                <a:cs typeface="Roboto"/>
                <a:sym typeface="Roboto"/>
              </a:rPr>
              <a:t>Netflix also places a strong emphasis on </a:t>
            </a:r>
            <a:r>
              <a:rPr b="1" lang="en-US" sz="1050">
                <a:solidFill>
                  <a:srgbClr val="475467"/>
                </a:solidFill>
                <a:highlight>
                  <a:srgbClr val="FFFFFF"/>
                </a:highlight>
                <a:latin typeface="Roboto"/>
                <a:ea typeface="Roboto"/>
                <a:cs typeface="Roboto"/>
                <a:sym typeface="Roboto"/>
              </a:rPr>
              <a:t>employee development</a:t>
            </a:r>
            <a:r>
              <a:rPr lang="en-US" sz="1050">
                <a:solidFill>
                  <a:srgbClr val="475467"/>
                </a:solidFill>
                <a:highlight>
                  <a:srgbClr val="FFFFFF"/>
                </a:highlight>
                <a:latin typeface="Roboto"/>
                <a:ea typeface="Roboto"/>
                <a:cs typeface="Roboto"/>
                <a:sym typeface="Roboto"/>
              </a:rPr>
              <a:t> and </a:t>
            </a:r>
            <a:r>
              <a:rPr b="1" lang="en-US" sz="1050">
                <a:solidFill>
                  <a:srgbClr val="475467"/>
                </a:solidFill>
                <a:highlight>
                  <a:srgbClr val="FFFFFF"/>
                </a:highlight>
                <a:latin typeface="Roboto"/>
                <a:ea typeface="Roboto"/>
                <a:cs typeface="Roboto"/>
                <a:sym typeface="Roboto"/>
              </a:rPr>
              <a:t>career growth</a:t>
            </a:r>
            <a:r>
              <a:rPr lang="en-US" sz="1050">
                <a:solidFill>
                  <a:srgbClr val="475467"/>
                </a:solidFill>
                <a:highlight>
                  <a:srgbClr val="FFFFFF"/>
                </a:highlight>
                <a:latin typeface="Roboto"/>
                <a:ea typeface="Roboto"/>
                <a:cs typeface="Roboto"/>
                <a:sym typeface="Roboto"/>
              </a:rPr>
              <a:t>. The company offers a variety of training and development opportunities, such as mentoring and coaching programs, to help employees advance in their careers.</a:t>
            </a:r>
            <a:endParaRPr sz="1050">
              <a:solidFill>
                <a:srgbClr val="475467"/>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475467"/>
                </a:solidFill>
                <a:highlight>
                  <a:srgbClr val="FFFFFF"/>
                </a:highlight>
                <a:latin typeface="Roboto"/>
                <a:ea typeface="Roboto"/>
                <a:cs typeface="Roboto"/>
                <a:sym typeface="Roboto"/>
              </a:rPr>
              <a:t>Another way Netflix keeps its employees happy is by giving them a voice through </a:t>
            </a:r>
            <a:r>
              <a:rPr b="1" lang="en-US" sz="1050">
                <a:solidFill>
                  <a:srgbClr val="475467"/>
                </a:solidFill>
                <a:highlight>
                  <a:srgbClr val="FFFFFF"/>
                </a:highlight>
                <a:latin typeface="Roboto"/>
                <a:ea typeface="Roboto"/>
                <a:cs typeface="Roboto"/>
                <a:sym typeface="Roboto"/>
              </a:rPr>
              <a:t>regular surveys</a:t>
            </a:r>
            <a:r>
              <a:rPr lang="en-US" sz="1050">
                <a:solidFill>
                  <a:srgbClr val="475467"/>
                </a:solidFill>
                <a:highlight>
                  <a:srgbClr val="FFFFFF"/>
                </a:highlight>
                <a:latin typeface="Roboto"/>
                <a:ea typeface="Roboto"/>
                <a:cs typeface="Roboto"/>
                <a:sym typeface="Roboto"/>
              </a:rPr>
              <a:t>. The company conducts regular </a:t>
            </a:r>
            <a:r>
              <a:rPr b="1" lang="en-US" sz="1050">
                <a:solidFill>
                  <a:srgbClr val="475467"/>
                </a:solidFill>
                <a:highlight>
                  <a:srgbClr val="FFFFFF"/>
                </a:highlight>
                <a:latin typeface="Roboto"/>
                <a:ea typeface="Roboto"/>
                <a:cs typeface="Roboto"/>
                <a:sym typeface="Roboto"/>
              </a:rPr>
              <a:t>employee engagement surveys</a:t>
            </a:r>
            <a:r>
              <a:rPr lang="en-US" sz="1050">
                <a:solidFill>
                  <a:srgbClr val="475467"/>
                </a:solidFill>
                <a:highlight>
                  <a:srgbClr val="FFFFFF"/>
                </a:highlight>
                <a:latin typeface="Roboto"/>
                <a:ea typeface="Roboto"/>
                <a:cs typeface="Roboto"/>
                <a:sym typeface="Roboto"/>
              </a:rPr>
              <a:t> to gather feedback on various aspects</a:t>
            </a:r>
            <a:endParaRPr sz="1050">
              <a:solidFill>
                <a:srgbClr val="475467"/>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75467"/>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ebd432920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2cebd432920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c7fd6c8f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2cc7fd6c8f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7e5cda2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1f7e5cda2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Media company  founded in 1997 by American entrepreneurs Reed Hastings and Marc Randolph as a way to offer movie rentals over the internet</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initially provided consumers with a library of rentable DVDs</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 Added a subscription service, allowing customers unlimited DVD rentals.</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By 2016, Netflix was accessible worldwide. The company continued to create more original content and pressed to grow its membership with its exclusive offerings.</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invests heavily in localizing content and tailoring its offerings to different markets, allowing it to attract a diverse audience worldwide.</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In addition to on-demand streaming, Netflix also provides features like offline viewing, multiple user profiles, and personalized recommendations based on viewing history and preferences</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a:t>I</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Built around the concept of "freedom and responsibility," emphasizing trust in employees and a culture of high performance.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focuses on fostering a dynamic environment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minimal rules and bureaucracy, allowing individuals to innovate and take calculated risks. Employees are encouraged to voice their opinions, challenge ideas, and pursue creative solutions without fear of micromanagement</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HR strategies are often unconventional.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Offers unlimited vacation time, trusting employees to manage their own schedules responsibly.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rgbClr val="0D0D0D"/>
                </a:solidFill>
                <a:highlight>
                  <a:srgbClr val="FFFFFF"/>
                </a:highlight>
                <a:latin typeface="Roboto"/>
                <a:ea typeface="Roboto"/>
                <a:cs typeface="Roboto"/>
                <a:sym typeface="Roboto"/>
              </a:rPr>
              <a:t>Abolished formal performance reviews in favor of ongoing feedback and coaching conversations, enabling continuous improvement</a:t>
            </a:r>
            <a:endParaRPr/>
          </a:p>
        </p:txBody>
      </p:sp>
      <p:sp>
        <p:nvSpPr>
          <p:cNvPr id="124" name="Google Shape;1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First, they split into pairs and gave each other feedback.</a:t>
            </a:r>
            <a:endParaRPr/>
          </a:p>
          <a:p>
            <a:pPr indent="0" lvl="0" marL="0" rtl="0" algn="l">
              <a:lnSpc>
                <a:spcPct val="100000"/>
              </a:lnSpc>
              <a:spcBef>
                <a:spcPts val="0"/>
              </a:spcBef>
              <a:spcAft>
                <a:spcPts val="0"/>
              </a:spcAft>
              <a:buSzPts val="1100"/>
              <a:buNone/>
            </a:pPr>
            <a:r>
              <a:rPr lang="en-US"/>
              <a:t>They used the “start, stop and continue” format to give each other feedback. The “start, stop, and continue” feedback format consists of three key questions which are 1)what will you start doing that you are not currently doing? 2)what will you stop doing that you are currently doing? 3)What will you continue to do that you are already doing?</a:t>
            </a:r>
            <a:endParaRPr/>
          </a:p>
          <a:p>
            <a:pPr indent="0" lvl="0" marL="0" rtl="0" algn="l">
              <a:lnSpc>
                <a:spcPct val="100000"/>
              </a:lnSpc>
              <a:spcBef>
                <a:spcPts val="0"/>
              </a:spcBef>
              <a:spcAft>
                <a:spcPts val="0"/>
              </a:spcAft>
              <a:buSzPts val="1100"/>
              <a:buNone/>
            </a:pPr>
            <a:r>
              <a:rPr lang="en-US"/>
              <a:t>After the paired-up feedback, they all got into a group to further discuss what they had learned from each other through the feedback.</a:t>
            </a:r>
            <a:endParaRPr/>
          </a:p>
          <a:p>
            <a:pPr indent="0" lvl="0" marL="0" rtl="0" algn="l">
              <a:lnSpc>
                <a:spcPct val="100000"/>
              </a:lnSpc>
              <a:spcBef>
                <a:spcPts val="0"/>
              </a:spcBef>
              <a:spcAft>
                <a:spcPts val="0"/>
              </a:spcAft>
              <a:buSzPts val="1100"/>
              <a:buNone/>
            </a:pPr>
            <a:br>
              <a:rPr lang="en-US"/>
            </a:br>
            <a:br>
              <a:rPr lang="en-US"/>
            </a:br>
            <a:r>
              <a:rPr lang="en-US"/>
              <a:t>Realized that traditional corporate performance reviews are driven by fear </a:t>
            </a:r>
            <a:r>
              <a:rPr lang="en-US" sz="1350">
                <a:solidFill>
                  <a:srgbClr val="282828"/>
                </a:solidFill>
                <a:highlight>
                  <a:srgbClr val="FFFFFF"/>
                </a:highlight>
                <a:latin typeface="Georgia"/>
                <a:ea typeface="Georgia"/>
                <a:cs typeface="Georgia"/>
                <a:sym typeface="Georgia"/>
              </a:rPr>
              <a:t>they were too ritualistic and too </a:t>
            </a:r>
            <a:r>
              <a:rPr lang="en-US" sz="1350">
                <a:solidFill>
                  <a:srgbClr val="282828"/>
                </a:solidFill>
                <a:highlight>
                  <a:srgbClr val="FFFFFF"/>
                </a:highlight>
                <a:latin typeface="Georgia"/>
                <a:ea typeface="Georgia"/>
                <a:cs typeface="Georgia"/>
                <a:sym typeface="Georgia"/>
              </a:rPr>
              <a:t>infrequent</a:t>
            </a:r>
            <a:endParaRPr/>
          </a:p>
          <a:p>
            <a:pPr indent="0" lvl="0" marL="0" rtl="0" algn="l">
              <a:lnSpc>
                <a:spcPct val="100000"/>
              </a:lnSpc>
              <a:spcBef>
                <a:spcPts val="0"/>
              </a:spcBef>
              <a:spcAft>
                <a:spcPts val="0"/>
              </a:spcAft>
              <a:buSzPts val="1100"/>
              <a:buNone/>
            </a:pPr>
            <a:r>
              <a:rPr lang="en-US"/>
              <a:t>Informal 360-degree reviews</a:t>
            </a:r>
            <a:endParaRPr/>
          </a:p>
          <a:p>
            <a:pPr indent="0" lvl="0" marL="0" rtl="0" algn="l">
              <a:lnSpc>
                <a:spcPct val="100000"/>
              </a:lnSpc>
              <a:spcBef>
                <a:spcPts val="0"/>
              </a:spcBef>
              <a:spcAft>
                <a:spcPts val="0"/>
              </a:spcAft>
              <a:buSzPts val="1100"/>
              <a:buNone/>
            </a:pPr>
            <a:r>
              <a:rPr lang="en-US"/>
              <a:t>Employees were asked to identify how co-workers could improve regularly.</a:t>
            </a:r>
            <a:endParaRPr/>
          </a:p>
          <a:p>
            <a:pPr indent="0" lvl="0" marL="0" rtl="0" algn="l">
              <a:lnSpc>
                <a:spcPct val="100000"/>
              </a:lnSpc>
              <a:spcBef>
                <a:spcPts val="0"/>
              </a:spcBef>
              <a:spcAft>
                <a:spcPts val="0"/>
              </a:spcAft>
              <a:buSzPts val="1100"/>
              <a:buNone/>
            </a:pPr>
            <a:r>
              <a:rPr lang="en-US"/>
              <a:t>The results were much better than a company that grades people on a 5-point scale.</a:t>
            </a:r>
            <a:endParaRPr/>
          </a:p>
          <a:p>
            <a:pPr indent="0" lvl="0" marL="0" rtl="0" algn="l">
              <a:lnSpc>
                <a:spcPct val="100000"/>
              </a:lnSpc>
              <a:spcBef>
                <a:spcPts val="0"/>
              </a:spcBef>
              <a:spcAft>
                <a:spcPts val="0"/>
              </a:spcAft>
              <a:buSzPts val="1100"/>
              <a:buNone/>
            </a:pPr>
            <a:r>
              <a:rPr lang="en-US"/>
              <a:t>Managers are trained to be honest with their employees</a:t>
            </a:r>
            <a:endParaRPr/>
          </a:p>
          <a:p>
            <a:pPr indent="0" lvl="0" marL="0" rtl="0" algn="l">
              <a:lnSpc>
                <a:spcPct val="100000"/>
              </a:lnSpc>
              <a:spcBef>
                <a:spcPts val="0"/>
              </a:spcBef>
              <a:spcAft>
                <a:spcPts val="0"/>
              </a:spcAft>
              <a:buSzPts val="1100"/>
              <a:buNone/>
            </a:pPr>
            <a:r>
              <a:rPr lang="en-US"/>
              <a:t>Frequent feedback</a:t>
            </a:r>
            <a:endParaRPr/>
          </a:p>
          <a:p>
            <a:pPr indent="0" lvl="0" marL="0" rtl="0" algn="l">
              <a:lnSpc>
                <a:spcPct val="100000"/>
              </a:lnSpc>
              <a:spcBef>
                <a:spcPts val="0"/>
              </a:spcBef>
              <a:spcAft>
                <a:spcPts val="0"/>
              </a:spcAft>
              <a:buSzPts val="1100"/>
              <a:buNone/>
            </a:pPr>
            <a:r>
              <a:rPr lang="en-US"/>
              <a:t>Employee Appreciation and Recognition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sz="1500">
                <a:solidFill>
                  <a:srgbClr val="1F1F1F"/>
                </a:solidFill>
                <a:highlight>
                  <a:srgbClr val="FFFFFF"/>
                </a:highlight>
                <a:latin typeface="Roboto"/>
                <a:ea typeface="Roboto"/>
                <a:cs typeface="Roboto"/>
                <a:sym typeface="Roboto"/>
              </a:rPr>
              <a:t>Furthermore, Netflix boasts an impressive employee retention rate of </a:t>
            </a:r>
            <a:r>
              <a:rPr lang="en-US" sz="1500">
                <a:solidFill>
                  <a:srgbClr val="040C28"/>
                </a:solidFill>
                <a:highlight>
                  <a:srgbClr val="D3E3FD"/>
                </a:highlight>
                <a:latin typeface="Roboto"/>
                <a:ea typeface="Roboto"/>
                <a:cs typeface="Roboto"/>
                <a:sym typeface="Roboto"/>
              </a:rPr>
              <a:t>over 95%</a:t>
            </a:r>
            <a:endParaRPr/>
          </a:p>
        </p:txBody>
      </p:sp>
      <p:sp>
        <p:nvSpPr>
          <p:cNvPr id="148" name="Google Shape;14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e8e08f5c5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ce8e08f5c5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e8e08f5c5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ce8e08f5c5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Recruiters and hiring managers work together to find the best fit. Instead of the recruiter throwing resumes at the hiring manager they take the time together to learn about the potential candidate and better understand how they would fit into the company. 12 week program for free teaches students how to be software engineers and gives them an interview at netflix and helps them find employment outside of it. They focus on hiring people from all different backgrounds. The culture of netflix gives the employees a lot of freedoms and say in decisions that makes them want to work at Netflix. They allow them to take as many days off as they want as long as they get their work done. They also give salaries that are at the top of the market to attract the best talent and give the workers a fair pay for all of their hard work and dedication. </a:t>
            </a:r>
            <a:endParaRPr/>
          </a:p>
        </p:txBody>
      </p:sp>
      <p:sp>
        <p:nvSpPr>
          <p:cNvPr id="205" name="Google Shape;20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9pPr>
          </a:lstStyle>
          <a:p/>
        </p:txBody>
      </p:sp>
      <p:sp>
        <p:nvSpPr>
          <p:cNvPr id="16" name="Google Shape;16;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nter"/>
                <a:ea typeface="Inter"/>
                <a:cs typeface="Inter"/>
                <a:sym typeface="Inter"/>
              </a:defRPr>
            </a:lvl9pPr>
          </a:lstStyle>
          <a:p/>
        </p:txBody>
      </p:sp>
      <p:sp>
        <p:nvSpPr>
          <p:cNvPr id="17" name="Google Shape;17;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Inter"/>
                <a:ea typeface="Inter"/>
                <a:cs typeface="Inter"/>
                <a:sym typeface="Inter"/>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8" name="Shape 48"/>
        <p:cNvGrpSpPr/>
        <p:nvPr/>
      </p:nvGrpSpPr>
      <p:grpSpPr>
        <a:xfrm>
          <a:off x="0" y="0"/>
          <a:ext cx="0" cy="0"/>
          <a:chOff x="0" y="0"/>
          <a:chExt cx="0" cy="0"/>
        </a:xfrm>
      </p:grpSpPr>
      <p:sp>
        <p:nvSpPr>
          <p:cNvPr id="49" name="Google Shape;49;p23"/>
          <p:cNvSpPr txBox="1"/>
          <p:nvPr>
            <p:ph type="title"/>
          </p:nvPr>
        </p:nvSpPr>
        <p:spPr>
          <a:xfrm>
            <a:off x="1099153" y="1498487"/>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 name="Google Shape;50;p23"/>
          <p:cNvSpPr/>
          <p:nvPr>
            <p:ph idx="2" type="pic"/>
          </p:nvPr>
        </p:nvSpPr>
        <p:spPr>
          <a:xfrm>
            <a:off x="5828926" y="500256"/>
            <a:ext cx="5707436" cy="6357744"/>
          </a:xfrm>
          <a:prstGeom prst="rect">
            <a:avLst/>
          </a:prstGeom>
          <a:noFill/>
          <a:ln>
            <a:noFill/>
          </a:ln>
        </p:spPr>
      </p:sp>
      <p:sp>
        <p:nvSpPr>
          <p:cNvPr id="51" name="Google Shape;51;p23"/>
          <p:cNvSpPr txBox="1"/>
          <p:nvPr>
            <p:ph idx="1" type="body"/>
          </p:nvPr>
        </p:nvSpPr>
        <p:spPr>
          <a:xfrm>
            <a:off x="1099152" y="2163332"/>
            <a:ext cx="547401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52" name="Shape 52"/>
        <p:cNvGrpSpPr/>
        <p:nvPr/>
      </p:nvGrpSpPr>
      <p:grpSpPr>
        <a:xfrm>
          <a:off x="0" y="0"/>
          <a:ext cx="0" cy="0"/>
          <a:chOff x="0" y="0"/>
          <a:chExt cx="0" cy="0"/>
        </a:xfrm>
      </p:grpSpPr>
      <p:sp>
        <p:nvSpPr>
          <p:cNvPr id="53" name="Google Shape;53;p27"/>
          <p:cNvSpPr txBox="1"/>
          <p:nvPr>
            <p:ph type="title"/>
          </p:nvPr>
        </p:nvSpPr>
        <p:spPr>
          <a:xfrm>
            <a:off x="3467100" y="677350"/>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4" name="Shape 54"/>
        <p:cNvGrpSpPr/>
        <p:nvPr/>
      </p:nvGrpSpPr>
      <p:grpSpPr>
        <a:xfrm>
          <a:off x="0" y="0"/>
          <a:ext cx="0" cy="0"/>
          <a:chOff x="0" y="0"/>
          <a:chExt cx="0" cy="0"/>
        </a:xfrm>
      </p:grpSpPr>
      <p:sp>
        <p:nvSpPr>
          <p:cNvPr id="55" name="Google Shape;55;p28"/>
          <p:cNvSpPr txBox="1"/>
          <p:nvPr>
            <p:ph type="title"/>
          </p:nvPr>
        </p:nvSpPr>
        <p:spPr>
          <a:xfrm>
            <a:off x="838199" y="1574687"/>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 name="Google Shape;56;p28"/>
          <p:cNvSpPr txBox="1"/>
          <p:nvPr>
            <p:ph idx="1" type="body"/>
          </p:nvPr>
        </p:nvSpPr>
        <p:spPr>
          <a:xfrm>
            <a:off x="838199" y="2239532"/>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57" name="Shape 57"/>
        <p:cNvGrpSpPr/>
        <p:nvPr/>
      </p:nvGrpSpPr>
      <p:grpSpPr>
        <a:xfrm>
          <a:off x="0" y="0"/>
          <a:ext cx="0" cy="0"/>
          <a:chOff x="0" y="0"/>
          <a:chExt cx="0" cy="0"/>
        </a:xfrm>
      </p:grpSpPr>
      <p:sp>
        <p:nvSpPr>
          <p:cNvPr id="58" name="Google Shape;58;p30"/>
          <p:cNvSpPr/>
          <p:nvPr>
            <p:ph idx="2" type="pic"/>
          </p:nvPr>
        </p:nvSpPr>
        <p:spPr>
          <a:xfrm>
            <a:off x="1694234" y="1333380"/>
            <a:ext cx="2705436" cy="4724400"/>
          </a:xfrm>
          <a:prstGeom prst="rect">
            <a:avLst/>
          </a:prstGeom>
          <a:noFill/>
          <a:ln>
            <a:noFill/>
          </a:ln>
        </p:spPr>
      </p:sp>
      <p:sp>
        <p:nvSpPr>
          <p:cNvPr id="59" name="Google Shape;59;p30"/>
          <p:cNvSpPr txBox="1"/>
          <p:nvPr>
            <p:ph type="title"/>
          </p:nvPr>
        </p:nvSpPr>
        <p:spPr>
          <a:xfrm>
            <a:off x="6488034" y="205774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30"/>
          <p:cNvSpPr txBox="1"/>
          <p:nvPr>
            <p:ph idx="1" type="body"/>
          </p:nvPr>
        </p:nvSpPr>
        <p:spPr>
          <a:xfrm>
            <a:off x="6488034" y="2722586"/>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sp>
        <p:nvSpPr>
          <p:cNvPr id="62" name="Google Shape;62;p31"/>
          <p:cNvSpPr/>
          <p:nvPr>
            <p:ph idx="2" type="pic"/>
          </p:nvPr>
        </p:nvSpPr>
        <p:spPr>
          <a:xfrm>
            <a:off x="0" y="0"/>
            <a:ext cx="12192000" cy="68580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8" name="Shape 18"/>
        <p:cNvGrpSpPr/>
        <p:nvPr/>
      </p:nvGrpSpPr>
      <p:grpSpPr>
        <a:xfrm>
          <a:off x="0" y="0"/>
          <a:ext cx="0" cy="0"/>
          <a:chOff x="0" y="0"/>
          <a:chExt cx="0" cy="0"/>
        </a:xfrm>
      </p:grpSpPr>
      <p:sp>
        <p:nvSpPr>
          <p:cNvPr id="19" name="Google Shape;19;p24"/>
          <p:cNvSpPr txBox="1"/>
          <p:nvPr>
            <p:ph type="title"/>
          </p:nvPr>
        </p:nvSpPr>
        <p:spPr>
          <a:xfrm>
            <a:off x="3467100" y="867693"/>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24"/>
          <p:cNvSpPr/>
          <p:nvPr>
            <p:ph idx="2" type="pic"/>
          </p:nvPr>
        </p:nvSpPr>
        <p:spPr>
          <a:xfrm>
            <a:off x="550864" y="2120901"/>
            <a:ext cx="2501901" cy="3136901"/>
          </a:xfrm>
          <a:prstGeom prst="rect">
            <a:avLst/>
          </a:prstGeom>
          <a:noFill/>
          <a:ln>
            <a:noFill/>
          </a:ln>
        </p:spPr>
      </p:sp>
      <p:sp>
        <p:nvSpPr>
          <p:cNvPr id="21" name="Google Shape;21;p24"/>
          <p:cNvSpPr/>
          <p:nvPr>
            <p:ph idx="3" type="pic"/>
          </p:nvPr>
        </p:nvSpPr>
        <p:spPr>
          <a:xfrm>
            <a:off x="3413655" y="2120901"/>
            <a:ext cx="2501901" cy="3136901"/>
          </a:xfrm>
          <a:prstGeom prst="rect">
            <a:avLst/>
          </a:prstGeom>
          <a:noFill/>
          <a:ln>
            <a:noFill/>
          </a:ln>
        </p:spPr>
      </p:sp>
      <p:sp>
        <p:nvSpPr>
          <p:cNvPr id="22" name="Google Shape;22;p24"/>
          <p:cNvSpPr/>
          <p:nvPr>
            <p:ph idx="4" type="pic"/>
          </p:nvPr>
        </p:nvSpPr>
        <p:spPr>
          <a:xfrm>
            <a:off x="6276446" y="2120901"/>
            <a:ext cx="2501901" cy="3136901"/>
          </a:xfrm>
          <a:prstGeom prst="rect">
            <a:avLst/>
          </a:prstGeom>
          <a:noFill/>
          <a:ln>
            <a:noFill/>
          </a:ln>
        </p:spPr>
      </p:sp>
      <p:sp>
        <p:nvSpPr>
          <p:cNvPr id="23" name="Google Shape;23;p24"/>
          <p:cNvSpPr/>
          <p:nvPr>
            <p:ph idx="5" type="pic"/>
          </p:nvPr>
        </p:nvSpPr>
        <p:spPr>
          <a:xfrm>
            <a:off x="9139238" y="2120901"/>
            <a:ext cx="2501901" cy="3136901"/>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4" name="Shape 24"/>
        <p:cNvGrpSpPr/>
        <p:nvPr/>
      </p:nvGrpSpPr>
      <p:grpSpPr>
        <a:xfrm>
          <a:off x="0" y="0"/>
          <a:ext cx="0" cy="0"/>
          <a:chOff x="0" y="0"/>
          <a:chExt cx="0" cy="0"/>
        </a:xfrm>
      </p:grpSpPr>
      <p:sp>
        <p:nvSpPr>
          <p:cNvPr id="25" name="Google Shape;25;p19"/>
          <p:cNvSpPr/>
          <p:nvPr>
            <p:ph idx="2" type="pic"/>
          </p:nvPr>
        </p:nvSpPr>
        <p:spPr>
          <a:xfrm>
            <a:off x="7754257" y="3737834"/>
            <a:ext cx="4005943" cy="3120166"/>
          </a:xfrm>
          <a:prstGeom prst="rect">
            <a:avLst/>
          </a:prstGeom>
          <a:noFill/>
          <a:ln>
            <a:noFill/>
          </a:ln>
        </p:spPr>
      </p:sp>
      <p:sp>
        <p:nvSpPr>
          <p:cNvPr id="26" name="Google Shape;26;p19"/>
          <p:cNvSpPr txBox="1"/>
          <p:nvPr>
            <p:ph type="title"/>
          </p:nvPr>
        </p:nvSpPr>
        <p:spPr>
          <a:xfrm>
            <a:off x="6096000" y="245532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9"/>
          <p:cNvSpPr txBox="1"/>
          <p:nvPr>
            <p:ph idx="1" type="body"/>
          </p:nvPr>
        </p:nvSpPr>
        <p:spPr>
          <a:xfrm>
            <a:off x="6096000" y="3120166"/>
            <a:ext cx="4005943"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 name="Shape 28"/>
        <p:cNvGrpSpPr/>
        <p:nvPr/>
      </p:nvGrpSpPr>
      <p:grpSpPr>
        <a:xfrm>
          <a:off x="0" y="0"/>
          <a:ext cx="0" cy="0"/>
          <a:chOff x="0" y="0"/>
          <a:chExt cx="0" cy="0"/>
        </a:xfrm>
      </p:grpSpPr>
      <p:sp>
        <p:nvSpPr>
          <p:cNvPr id="29" name="Google Shape;29;p20"/>
          <p:cNvSpPr txBox="1"/>
          <p:nvPr>
            <p:ph type="title"/>
          </p:nvPr>
        </p:nvSpPr>
        <p:spPr>
          <a:xfrm>
            <a:off x="982630" y="2215181"/>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20"/>
          <p:cNvSpPr/>
          <p:nvPr>
            <p:ph idx="2" type="pic"/>
          </p:nvPr>
        </p:nvSpPr>
        <p:spPr>
          <a:xfrm>
            <a:off x="5580514" y="2362478"/>
            <a:ext cx="4147333" cy="3949490"/>
          </a:xfrm>
          <a:prstGeom prst="rect">
            <a:avLst/>
          </a:prstGeom>
          <a:noFill/>
          <a:ln>
            <a:noFill/>
          </a:ln>
        </p:spPr>
      </p:sp>
      <p:sp>
        <p:nvSpPr>
          <p:cNvPr id="31" name="Google Shape;31;p20"/>
          <p:cNvSpPr txBox="1"/>
          <p:nvPr>
            <p:ph idx="1" type="body"/>
          </p:nvPr>
        </p:nvSpPr>
        <p:spPr>
          <a:xfrm>
            <a:off x="982630" y="2883318"/>
            <a:ext cx="52578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32" name="Shape 32"/>
        <p:cNvGrpSpPr/>
        <p:nvPr/>
      </p:nvGrpSpPr>
      <p:grpSpPr>
        <a:xfrm>
          <a:off x="0" y="0"/>
          <a:ext cx="0" cy="0"/>
          <a:chOff x="0" y="0"/>
          <a:chExt cx="0" cy="0"/>
        </a:xfrm>
      </p:grpSpPr>
      <p:sp>
        <p:nvSpPr>
          <p:cNvPr id="33" name="Google Shape;33;p21"/>
          <p:cNvSpPr/>
          <p:nvPr>
            <p:ph idx="2" type="pic"/>
          </p:nvPr>
        </p:nvSpPr>
        <p:spPr>
          <a:xfrm>
            <a:off x="7299656" y="132536"/>
            <a:ext cx="3487406" cy="3296464"/>
          </a:xfrm>
          <a:prstGeom prst="rect">
            <a:avLst/>
          </a:prstGeom>
          <a:noFill/>
          <a:ln>
            <a:noFill/>
          </a:ln>
        </p:spPr>
      </p:sp>
      <p:sp>
        <p:nvSpPr>
          <p:cNvPr id="34" name="Google Shape;34;p21"/>
          <p:cNvSpPr txBox="1"/>
          <p:nvPr>
            <p:ph type="title"/>
          </p:nvPr>
        </p:nvSpPr>
        <p:spPr>
          <a:xfrm>
            <a:off x="6598384" y="3683318"/>
            <a:ext cx="5257800" cy="120368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21"/>
          <p:cNvSpPr txBox="1"/>
          <p:nvPr>
            <p:ph idx="1" type="body"/>
          </p:nvPr>
        </p:nvSpPr>
        <p:spPr>
          <a:xfrm>
            <a:off x="6598384" y="4887000"/>
            <a:ext cx="46736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36" name="Shape 36"/>
        <p:cNvGrpSpPr/>
        <p:nvPr/>
      </p:nvGrpSpPr>
      <p:grpSpPr>
        <a:xfrm>
          <a:off x="0" y="0"/>
          <a:ext cx="0" cy="0"/>
          <a:chOff x="0" y="0"/>
          <a:chExt cx="0" cy="0"/>
        </a:xfrm>
      </p:grpSpPr>
      <p:sp>
        <p:nvSpPr>
          <p:cNvPr id="37" name="Google Shape;37;p25"/>
          <p:cNvSpPr txBox="1"/>
          <p:nvPr>
            <p:ph type="title"/>
          </p:nvPr>
        </p:nvSpPr>
        <p:spPr>
          <a:xfrm>
            <a:off x="6113462" y="2489695"/>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25"/>
          <p:cNvSpPr/>
          <p:nvPr>
            <p:ph idx="2" type="pic"/>
          </p:nvPr>
        </p:nvSpPr>
        <p:spPr>
          <a:xfrm>
            <a:off x="439674" y="3040062"/>
            <a:ext cx="5144324" cy="3305176"/>
          </a:xfrm>
          <a:prstGeom prst="rect">
            <a:avLst/>
          </a:prstGeom>
          <a:noFill/>
          <a:ln>
            <a:noFill/>
          </a:ln>
        </p:spPr>
      </p:sp>
      <p:sp>
        <p:nvSpPr>
          <p:cNvPr id="39" name="Google Shape;39;p25"/>
          <p:cNvSpPr txBox="1"/>
          <p:nvPr>
            <p:ph idx="1" type="body"/>
          </p:nvPr>
        </p:nvSpPr>
        <p:spPr>
          <a:xfrm>
            <a:off x="6113462" y="3157832"/>
            <a:ext cx="4673600"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40" name="Shape 40"/>
        <p:cNvGrpSpPr/>
        <p:nvPr/>
      </p:nvGrpSpPr>
      <p:grpSpPr>
        <a:xfrm>
          <a:off x="0" y="0"/>
          <a:ext cx="0" cy="0"/>
          <a:chOff x="0" y="0"/>
          <a:chExt cx="0" cy="0"/>
        </a:xfrm>
      </p:grpSpPr>
      <p:sp>
        <p:nvSpPr>
          <p:cNvPr id="41" name="Google Shape;41;p22"/>
          <p:cNvSpPr txBox="1"/>
          <p:nvPr>
            <p:ph type="title"/>
          </p:nvPr>
        </p:nvSpPr>
        <p:spPr>
          <a:xfrm>
            <a:off x="3467100" y="1290674"/>
            <a:ext cx="5257800" cy="66484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42" name="Shape 42"/>
        <p:cNvGrpSpPr/>
        <p:nvPr/>
      </p:nvGrpSpPr>
      <p:grpSpPr>
        <a:xfrm>
          <a:off x="0" y="0"/>
          <a:ext cx="0" cy="0"/>
          <a:chOff x="0" y="0"/>
          <a:chExt cx="0" cy="0"/>
        </a:xfrm>
      </p:grpSpPr>
      <p:sp>
        <p:nvSpPr>
          <p:cNvPr id="43" name="Google Shape;43;p29"/>
          <p:cNvSpPr/>
          <p:nvPr>
            <p:ph idx="2" type="pic"/>
          </p:nvPr>
        </p:nvSpPr>
        <p:spPr>
          <a:xfrm>
            <a:off x="6972300" y="0"/>
            <a:ext cx="4178300" cy="6858000"/>
          </a:xfrm>
          <a:prstGeom prst="rect">
            <a:avLst/>
          </a:prstGeom>
          <a:noFill/>
          <a:ln>
            <a:noFill/>
          </a:ln>
        </p:spPr>
      </p:sp>
      <p:sp>
        <p:nvSpPr>
          <p:cNvPr id="44" name="Google Shape;44;p29"/>
          <p:cNvSpPr txBox="1"/>
          <p:nvPr>
            <p:ph type="title"/>
          </p:nvPr>
        </p:nvSpPr>
        <p:spPr>
          <a:xfrm>
            <a:off x="838200" y="2075355"/>
            <a:ext cx="5257800" cy="6648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1"/>
              </a:buClr>
              <a:buSzPts val="4000"/>
              <a:buFont typeface="Inter"/>
              <a:buNone/>
              <a:defRPr b="1" i="0" sz="40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29"/>
          <p:cNvSpPr txBox="1"/>
          <p:nvPr>
            <p:ph idx="1" type="body"/>
          </p:nvPr>
        </p:nvSpPr>
        <p:spPr>
          <a:xfrm>
            <a:off x="838199" y="2777475"/>
            <a:ext cx="5476209" cy="267253"/>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2857"/>
              </a:lnSpc>
              <a:spcBef>
                <a:spcPts val="1000"/>
              </a:spcBef>
              <a:spcAft>
                <a:spcPts val="0"/>
              </a:spcAft>
              <a:buClr>
                <a:srgbClr val="BFBFBF"/>
              </a:buClr>
              <a:buSzPts val="1050"/>
              <a:buFont typeface="Arial"/>
              <a:buNone/>
              <a:defRPr b="0" i="0" sz="1050" u="none" cap="none" strike="noStrike">
                <a:solidFill>
                  <a:srgbClr val="BFBFBF"/>
                </a:solidFill>
                <a:latin typeface="Inter"/>
                <a:ea typeface="Inter"/>
                <a:cs typeface="Inter"/>
                <a:sym typeface="Inte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Inter"/>
                <a:ea typeface="Inter"/>
                <a:cs typeface="Inter"/>
                <a:sym typeface="Inte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Inter"/>
                <a:ea typeface="Inter"/>
                <a:cs typeface="Inter"/>
                <a:sym typeface="Inte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46" name="Shape 46"/>
        <p:cNvGrpSpPr/>
        <p:nvPr/>
      </p:nvGrpSpPr>
      <p:grpSpPr>
        <a:xfrm>
          <a:off x="0" y="0"/>
          <a:ext cx="0" cy="0"/>
          <a:chOff x="0" y="0"/>
          <a:chExt cx="0" cy="0"/>
        </a:xfrm>
      </p:grpSpPr>
      <p:sp>
        <p:nvSpPr>
          <p:cNvPr id="47" name="Google Shape;47;p26"/>
          <p:cNvSpPr txBox="1"/>
          <p:nvPr>
            <p:ph type="title"/>
          </p:nvPr>
        </p:nvSpPr>
        <p:spPr>
          <a:xfrm>
            <a:off x="838200" y="2324101"/>
            <a:ext cx="10515600" cy="154601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11500"/>
              <a:buFont typeface="Inter"/>
              <a:buNone/>
              <a:defRPr b="1" i="0" sz="115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62626"/>
            </a:gs>
            <a:gs pos="100000">
              <a:srgbClr val="0C0C0C"/>
            </a:gs>
          </a:gsLst>
          <a:lin ang="5400000" scaled="0"/>
        </a:gradFill>
      </p:bgPr>
    </p:bg>
    <p:spTree>
      <p:nvGrpSpPr>
        <p:cNvPr id="5" name="Shape 5"/>
        <p:cNvGrpSpPr/>
        <p:nvPr/>
      </p:nvGrpSpPr>
      <p:grpSpPr>
        <a:xfrm>
          <a:off x="0" y="0"/>
          <a:ext cx="0" cy="0"/>
          <a:chOff x="0" y="0"/>
          <a:chExt cx="0" cy="0"/>
        </a:xfrm>
      </p:grpSpPr>
      <p:grpSp>
        <p:nvGrpSpPr>
          <p:cNvPr id="6" name="Google Shape;6;p17"/>
          <p:cNvGrpSpPr/>
          <p:nvPr/>
        </p:nvGrpSpPr>
        <p:grpSpPr>
          <a:xfrm>
            <a:off x="654012" y="1964628"/>
            <a:ext cx="10883977" cy="2928744"/>
            <a:chOff x="3283107" y="2671620"/>
            <a:chExt cx="5622870" cy="1513045"/>
          </a:xfrm>
        </p:grpSpPr>
        <p:sp>
          <p:nvSpPr>
            <p:cNvPr id="7" name="Google Shape;7;p17"/>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8" name="Google Shape;8;p17"/>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 name="Google Shape;9;p17"/>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0" name="Google Shape;10;p17"/>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 name="Google Shape;11;p17"/>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2" name="Google Shape;12;p17"/>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3" name="Google Shape;13;p17"/>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dk1">
                <a:alpha val="1254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24.jp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7.jpg"/><Relationship Id="rId5"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22.jpg"/><Relationship Id="rId5"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www.shrm.org/topics-tools/news/hr-magazine/tough-love-netflix#:~:text=Netflix%20has%20a%20controversial%20tough,responsible%20for%20their%20own%20development" TargetMode="External"/><Relationship Id="rId4" Type="http://schemas.openxmlformats.org/officeDocument/2006/relationships/hyperlink" Target="https://hbr.org/2014/01/how-netflix-reinvented-hr" TargetMode="External"/><Relationship Id="rId5" Type="http://schemas.openxmlformats.org/officeDocument/2006/relationships/hyperlink" Target="https://www.thehumancapitalhub.com/articles/netflix-human-resources-what-you-need-to-know" TargetMode="External"/><Relationship Id="rId6" Type="http://schemas.openxmlformats.org/officeDocument/2006/relationships/hyperlink" Target="https://business.linkedin.com/talent-solutions/case-studies/tech/netfli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www.youtube.com/watch?v=8_n-9DTkeBQ" TargetMode="External"/><Relationship Id="rId5"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
          <p:cNvPicPr preferRelativeResize="0"/>
          <p:nvPr/>
        </p:nvPicPr>
        <p:blipFill rotWithShape="1">
          <a:blip r:embed="rId3">
            <a:alphaModFix/>
          </a:blip>
          <a:srcRect b="0" l="0" r="0" t="0"/>
          <a:stretch/>
        </p:blipFill>
        <p:spPr>
          <a:xfrm>
            <a:off x="3851675" y="1201775"/>
            <a:ext cx="3933225" cy="3933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2cf66db1327_0_26"/>
          <p:cNvPicPr preferRelativeResize="0"/>
          <p:nvPr/>
        </p:nvPicPr>
        <p:blipFill>
          <a:blip r:embed="rId3">
            <a:alphaModFix/>
          </a:blip>
          <a:stretch>
            <a:fillRect/>
          </a:stretch>
        </p:blipFill>
        <p:spPr>
          <a:xfrm>
            <a:off x="0" y="59225"/>
            <a:ext cx="5916273" cy="6798773"/>
          </a:xfrm>
          <a:prstGeom prst="rect">
            <a:avLst/>
          </a:prstGeom>
          <a:noFill/>
          <a:ln>
            <a:noFill/>
          </a:ln>
        </p:spPr>
      </p:pic>
      <p:pic>
        <p:nvPicPr>
          <p:cNvPr id="234" name="Google Shape;234;g2cf66db1327_0_26"/>
          <p:cNvPicPr preferRelativeResize="0"/>
          <p:nvPr/>
        </p:nvPicPr>
        <p:blipFill>
          <a:blip r:embed="rId4">
            <a:alphaModFix/>
          </a:blip>
          <a:stretch>
            <a:fillRect/>
          </a:stretch>
        </p:blipFill>
        <p:spPr>
          <a:xfrm>
            <a:off x="6275725" y="29606"/>
            <a:ext cx="5916276" cy="6798794"/>
          </a:xfrm>
          <a:prstGeom prst="rect">
            <a:avLst/>
          </a:prstGeom>
          <a:noFill/>
          <a:ln>
            <a:noFill/>
          </a:ln>
        </p:spPr>
      </p:pic>
      <p:grpSp>
        <p:nvGrpSpPr>
          <p:cNvPr id="235" name="Google Shape;235;g2cf66db1327_0_26"/>
          <p:cNvGrpSpPr/>
          <p:nvPr/>
        </p:nvGrpSpPr>
        <p:grpSpPr>
          <a:xfrm flipH="1">
            <a:off x="-12" y="6345249"/>
            <a:ext cx="1404900" cy="384000"/>
            <a:chOff x="10787062" y="6073899"/>
            <a:chExt cx="1404900" cy="384000"/>
          </a:xfrm>
        </p:grpSpPr>
        <p:sp>
          <p:nvSpPr>
            <p:cNvPr id="236" name="Google Shape;236;g2cf66db1327_0_26"/>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37" name="Google Shape;237;g2cf66db1327_0_26"/>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38" name="Google Shape;238;g2cf66db1327_0_26"/>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lang="en-US" sz="1050">
                  <a:solidFill>
                    <a:schemeClr val="lt1"/>
                  </a:solidFill>
                  <a:latin typeface="Inter"/>
                  <a:ea typeface="Inter"/>
                  <a:cs typeface="Inter"/>
                  <a:sym typeface="Inter"/>
                </a:rPr>
                <a:t>10</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cf66db1327_0_37"/>
          <p:cNvSpPr txBox="1"/>
          <p:nvPr>
            <p:ph type="title"/>
          </p:nvPr>
        </p:nvSpPr>
        <p:spPr>
          <a:xfrm>
            <a:off x="1557625" y="1085125"/>
            <a:ext cx="9172800" cy="664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FF0000"/>
                </a:solidFill>
              </a:rPr>
              <a:t>Application of</a:t>
            </a:r>
            <a:r>
              <a:rPr lang="en-US"/>
              <a:t> </a:t>
            </a:r>
            <a:r>
              <a:rPr lang="en-US" sz="3100">
                <a:solidFill>
                  <a:schemeClr val="lt1"/>
                </a:solidFill>
              </a:rPr>
              <a:t>HR Course Concepts</a:t>
            </a:r>
            <a:endParaRPr sz="3100">
              <a:solidFill>
                <a:schemeClr val="lt1"/>
              </a:solidFill>
            </a:endParaRPr>
          </a:p>
          <a:p>
            <a:pPr indent="0" lvl="0" marL="0" rtl="0" algn="ctr">
              <a:spcBef>
                <a:spcPts val="0"/>
              </a:spcBef>
              <a:spcAft>
                <a:spcPts val="0"/>
              </a:spcAft>
              <a:buNone/>
            </a:pPr>
            <a:r>
              <a:t/>
            </a:r>
            <a:endParaRPr/>
          </a:p>
        </p:txBody>
      </p:sp>
      <p:sp>
        <p:nvSpPr>
          <p:cNvPr id="244" name="Google Shape;244;g2cf66db1327_0_37"/>
          <p:cNvSpPr/>
          <p:nvPr>
            <p:ph idx="2" type="pic"/>
          </p:nvPr>
        </p:nvSpPr>
        <p:spPr>
          <a:xfrm>
            <a:off x="592300" y="2089825"/>
            <a:ext cx="1612200" cy="1605300"/>
          </a:xfrm>
          <a:prstGeom prst="rect">
            <a:avLst/>
          </a:prstGeom>
        </p:spPr>
      </p:sp>
      <p:sp>
        <p:nvSpPr>
          <p:cNvPr id="245" name="Google Shape;245;g2cf66db1327_0_37"/>
          <p:cNvSpPr/>
          <p:nvPr>
            <p:ph idx="3" type="pic"/>
          </p:nvPr>
        </p:nvSpPr>
        <p:spPr>
          <a:xfrm>
            <a:off x="2436983" y="2089825"/>
            <a:ext cx="1612200" cy="1605300"/>
          </a:xfrm>
          <a:prstGeom prst="rect">
            <a:avLst/>
          </a:prstGeom>
        </p:spPr>
      </p:sp>
      <p:sp>
        <p:nvSpPr>
          <p:cNvPr id="246" name="Google Shape;246;g2cf66db1327_0_37"/>
          <p:cNvSpPr/>
          <p:nvPr>
            <p:ph idx="4" type="pic"/>
          </p:nvPr>
        </p:nvSpPr>
        <p:spPr>
          <a:xfrm>
            <a:off x="4281666" y="2089825"/>
            <a:ext cx="1612200" cy="1605300"/>
          </a:xfrm>
          <a:prstGeom prst="rect">
            <a:avLst/>
          </a:prstGeom>
        </p:spPr>
      </p:sp>
      <p:grpSp>
        <p:nvGrpSpPr>
          <p:cNvPr id="247" name="Google Shape;247;g2cf66db1327_0_37"/>
          <p:cNvGrpSpPr/>
          <p:nvPr/>
        </p:nvGrpSpPr>
        <p:grpSpPr>
          <a:xfrm>
            <a:off x="180709" y="209373"/>
            <a:ext cx="1428209" cy="384313"/>
            <a:chOff x="3283107" y="2671620"/>
            <a:chExt cx="5622870" cy="1513045"/>
          </a:xfrm>
        </p:grpSpPr>
        <p:sp>
          <p:nvSpPr>
            <p:cNvPr id="248" name="Google Shape;248;g2cf66db1327_0_37"/>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49" name="Google Shape;249;g2cf66db1327_0_37"/>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50" name="Google Shape;250;g2cf66db1327_0_37"/>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51" name="Google Shape;251;g2cf66db1327_0_37"/>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52" name="Google Shape;252;g2cf66db1327_0_37"/>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53" name="Google Shape;253;g2cf66db1327_0_37"/>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54" name="Google Shape;254;g2cf66db1327_0_37"/>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pic>
        <p:nvPicPr>
          <p:cNvPr id="255" name="Google Shape;255;g2cf66db1327_0_37"/>
          <p:cNvPicPr preferRelativeResize="0"/>
          <p:nvPr/>
        </p:nvPicPr>
        <p:blipFill rotWithShape="1">
          <a:blip r:embed="rId3">
            <a:alphaModFix/>
          </a:blip>
          <a:srcRect b="0" l="0" r="0" t="0"/>
          <a:stretch/>
        </p:blipFill>
        <p:spPr>
          <a:xfrm>
            <a:off x="322375" y="2089825"/>
            <a:ext cx="1885732" cy="1646747"/>
          </a:xfrm>
          <a:prstGeom prst="rect">
            <a:avLst/>
          </a:prstGeom>
          <a:noFill/>
          <a:ln>
            <a:noFill/>
          </a:ln>
        </p:spPr>
      </p:pic>
      <p:pic>
        <p:nvPicPr>
          <p:cNvPr id="256" name="Google Shape;256;g2cf66db1327_0_37"/>
          <p:cNvPicPr preferRelativeResize="0"/>
          <p:nvPr/>
        </p:nvPicPr>
        <p:blipFill rotWithShape="1">
          <a:blip r:embed="rId4">
            <a:alphaModFix/>
          </a:blip>
          <a:srcRect b="0" l="0" r="0" t="0"/>
          <a:stretch/>
        </p:blipFill>
        <p:spPr>
          <a:xfrm>
            <a:off x="2292189" y="2089825"/>
            <a:ext cx="1824251" cy="1646750"/>
          </a:xfrm>
          <a:prstGeom prst="rect">
            <a:avLst/>
          </a:prstGeom>
          <a:noFill/>
          <a:ln>
            <a:noFill/>
          </a:ln>
        </p:spPr>
      </p:pic>
      <p:pic>
        <p:nvPicPr>
          <p:cNvPr id="257" name="Google Shape;257;g2cf66db1327_0_37"/>
          <p:cNvPicPr preferRelativeResize="0"/>
          <p:nvPr/>
        </p:nvPicPr>
        <p:blipFill rotWithShape="1">
          <a:blip r:embed="rId5">
            <a:alphaModFix/>
          </a:blip>
          <a:srcRect b="0" l="0" r="0" t="0"/>
          <a:stretch/>
        </p:blipFill>
        <p:spPr>
          <a:xfrm>
            <a:off x="4237763" y="2089825"/>
            <a:ext cx="1767274" cy="1646750"/>
          </a:xfrm>
          <a:prstGeom prst="rect">
            <a:avLst/>
          </a:prstGeom>
          <a:gradFill>
            <a:gsLst>
              <a:gs pos="0">
                <a:schemeClr val="accent1"/>
              </a:gs>
              <a:gs pos="100000">
                <a:srgbClr val="60080C"/>
              </a:gs>
            </a:gsLst>
            <a:lin ang="5400012" scaled="0"/>
          </a:gradFill>
          <a:ln>
            <a:noFill/>
          </a:ln>
        </p:spPr>
      </p:pic>
      <p:pic>
        <p:nvPicPr>
          <p:cNvPr id="258" name="Google Shape;258;g2cf66db1327_0_37"/>
          <p:cNvPicPr preferRelativeResize="0"/>
          <p:nvPr/>
        </p:nvPicPr>
        <p:blipFill rotWithShape="1">
          <a:blip r:embed="rId6">
            <a:alphaModFix/>
          </a:blip>
          <a:srcRect b="0" l="0" r="0" t="0"/>
          <a:stretch/>
        </p:blipFill>
        <p:spPr>
          <a:xfrm>
            <a:off x="6116675" y="2038075"/>
            <a:ext cx="1824250" cy="1776759"/>
          </a:xfrm>
          <a:prstGeom prst="rect">
            <a:avLst/>
          </a:prstGeom>
          <a:noFill/>
          <a:ln>
            <a:noFill/>
          </a:ln>
        </p:spPr>
      </p:pic>
      <p:pic>
        <p:nvPicPr>
          <p:cNvPr id="259" name="Google Shape;259;g2cf66db1327_0_37"/>
          <p:cNvPicPr preferRelativeResize="0"/>
          <p:nvPr/>
        </p:nvPicPr>
        <p:blipFill>
          <a:blip r:embed="rId7">
            <a:alphaModFix/>
          </a:blip>
          <a:stretch>
            <a:fillRect/>
          </a:stretch>
        </p:blipFill>
        <p:spPr>
          <a:xfrm>
            <a:off x="8052575" y="1980348"/>
            <a:ext cx="1824250" cy="1824250"/>
          </a:xfrm>
          <a:prstGeom prst="rect">
            <a:avLst/>
          </a:prstGeom>
          <a:noFill/>
          <a:ln>
            <a:noFill/>
          </a:ln>
        </p:spPr>
      </p:pic>
      <p:pic>
        <p:nvPicPr>
          <p:cNvPr id="260" name="Google Shape;260;g2cf66db1327_0_37"/>
          <p:cNvPicPr preferRelativeResize="0"/>
          <p:nvPr/>
        </p:nvPicPr>
        <p:blipFill>
          <a:blip r:embed="rId8">
            <a:alphaModFix/>
          </a:blip>
          <a:stretch>
            <a:fillRect/>
          </a:stretch>
        </p:blipFill>
        <p:spPr>
          <a:xfrm>
            <a:off x="10077950" y="2042822"/>
            <a:ext cx="1767250" cy="1767250"/>
          </a:xfrm>
          <a:prstGeom prst="rect">
            <a:avLst/>
          </a:prstGeom>
          <a:noFill/>
          <a:ln>
            <a:noFill/>
          </a:ln>
        </p:spPr>
      </p:pic>
      <p:sp>
        <p:nvSpPr>
          <p:cNvPr id="261" name="Google Shape;261;g2cf66db1327_0_37"/>
          <p:cNvSpPr txBox="1"/>
          <p:nvPr/>
        </p:nvSpPr>
        <p:spPr>
          <a:xfrm>
            <a:off x="413625" y="3884525"/>
            <a:ext cx="11538600" cy="554100"/>
          </a:xfrm>
          <a:prstGeom prst="rect">
            <a:avLst/>
          </a:prstGeom>
          <a:noFill/>
          <a:ln>
            <a:noFill/>
          </a:ln>
        </p:spPr>
        <p:txBody>
          <a:bodyPr anchorCtr="0" anchor="ctr" bIns="45700" lIns="91425" spcFirstLastPara="1" rIns="91425" wrap="square" tIns="45700">
            <a:spAutoFit/>
          </a:bodyPr>
          <a:lstStyle/>
          <a:p>
            <a:pPr indent="0" lvl="0" marL="0" marR="0" rtl="0" algn="l">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Employee		</a:t>
            </a:r>
            <a:r>
              <a:rPr b="1" lang="en-US" sz="1600">
                <a:solidFill>
                  <a:schemeClr val="lt1"/>
                </a:solidFill>
                <a:latin typeface="Inter"/>
                <a:ea typeface="Inter"/>
                <a:cs typeface="Inter"/>
                <a:sym typeface="Inter"/>
              </a:rPr>
              <a:t>   </a:t>
            </a:r>
            <a:r>
              <a:rPr b="1" i="0" lang="en-US" sz="1600" u="none" cap="none" strike="noStrike">
                <a:solidFill>
                  <a:schemeClr val="lt1"/>
                </a:solidFill>
                <a:latin typeface="Inter"/>
                <a:ea typeface="Inter"/>
                <a:cs typeface="Inter"/>
                <a:sym typeface="Inter"/>
              </a:rPr>
              <a:t>Recruit</a:t>
            </a:r>
            <a:r>
              <a:rPr b="1" lang="en-US" sz="1600">
                <a:solidFill>
                  <a:schemeClr val="lt1"/>
                </a:solidFill>
                <a:latin typeface="Inter"/>
                <a:ea typeface="Inter"/>
                <a:cs typeface="Inter"/>
                <a:sym typeface="Inter"/>
              </a:rPr>
              <a:t>ment		        Retention &amp;		          Job			Peer Feedback	     Organization</a:t>
            </a:r>
            <a:endParaRPr b="1" sz="1600">
              <a:solidFill>
                <a:schemeClr val="lt1"/>
              </a:solidFill>
              <a:latin typeface="Inter"/>
              <a:ea typeface="Inter"/>
              <a:cs typeface="Inter"/>
              <a:sym typeface="Inter"/>
            </a:endParaRPr>
          </a:p>
          <a:p>
            <a:pPr indent="0" lvl="0" marL="0" marR="0" rtl="0" algn="l">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Engagement							Benefits		</a:t>
            </a:r>
            <a:r>
              <a:rPr b="1" lang="en-US" sz="1600">
                <a:solidFill>
                  <a:schemeClr val="lt1"/>
                </a:solidFill>
                <a:latin typeface="Inter"/>
                <a:ea typeface="Inter"/>
                <a:cs typeface="Inter"/>
                <a:sym typeface="Inter"/>
              </a:rPr>
              <a:t>            Enrichment		&amp; Collaboration		Culture</a:t>
            </a:r>
            <a:endParaRPr b="1" i="0" sz="1600" u="none" cap="none" strike="noStrike">
              <a:solidFill>
                <a:schemeClr val="lt1"/>
              </a:solidFill>
              <a:latin typeface="Inter"/>
              <a:ea typeface="Inter"/>
              <a:cs typeface="Inter"/>
              <a:sym typeface="Inter"/>
            </a:endParaRPr>
          </a:p>
        </p:txBody>
      </p:sp>
      <p:grpSp>
        <p:nvGrpSpPr>
          <p:cNvPr id="262" name="Google Shape;262;g2cf66db1327_0_37"/>
          <p:cNvGrpSpPr/>
          <p:nvPr/>
        </p:nvGrpSpPr>
        <p:grpSpPr>
          <a:xfrm flipH="1">
            <a:off x="38" y="6073899"/>
            <a:ext cx="1404900" cy="384000"/>
            <a:chOff x="10787062" y="6073899"/>
            <a:chExt cx="1404900" cy="384000"/>
          </a:xfrm>
        </p:grpSpPr>
        <p:sp>
          <p:nvSpPr>
            <p:cNvPr id="263" name="Google Shape;263;g2cf66db1327_0_37"/>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64" name="Google Shape;264;g2cf66db1327_0_37"/>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65" name="Google Shape;265;g2cf66db1327_0_37"/>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lang="en-US" sz="1050">
                  <a:solidFill>
                    <a:schemeClr val="lt1"/>
                  </a:solidFill>
                  <a:latin typeface="Inter"/>
                  <a:ea typeface="Inter"/>
                  <a:cs typeface="Inter"/>
                  <a:sym typeface="Inter"/>
                </a:rPr>
                <a:t>11</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g2cf66db1327_0_63"/>
          <p:cNvPicPr preferRelativeResize="0"/>
          <p:nvPr>
            <p:ph idx="2" type="pic"/>
          </p:nvPr>
        </p:nvPicPr>
        <p:blipFill rotWithShape="1">
          <a:blip r:embed="rId3">
            <a:alphaModFix/>
          </a:blip>
          <a:srcRect b="0" l="24279" r="24279" t="0"/>
          <a:stretch/>
        </p:blipFill>
        <p:spPr>
          <a:xfrm>
            <a:off x="550875" y="951550"/>
            <a:ext cx="3322501" cy="4305900"/>
          </a:xfrm>
          <a:prstGeom prst="rect">
            <a:avLst/>
          </a:prstGeom>
        </p:spPr>
      </p:pic>
      <p:pic>
        <p:nvPicPr>
          <p:cNvPr id="271" name="Google Shape;271;g2cf66db1327_0_63"/>
          <p:cNvPicPr preferRelativeResize="0"/>
          <p:nvPr>
            <p:ph idx="3" type="pic"/>
          </p:nvPr>
        </p:nvPicPr>
        <p:blipFill rotWithShape="1">
          <a:blip r:embed="rId4">
            <a:alphaModFix/>
          </a:blip>
          <a:srcRect b="6799" l="0" r="0" t="6799"/>
          <a:stretch/>
        </p:blipFill>
        <p:spPr>
          <a:xfrm>
            <a:off x="4352256" y="951550"/>
            <a:ext cx="3322500" cy="4305900"/>
          </a:xfrm>
          <a:prstGeom prst="rect">
            <a:avLst/>
          </a:prstGeom>
        </p:spPr>
      </p:pic>
      <p:pic>
        <p:nvPicPr>
          <p:cNvPr id="272" name="Google Shape;272;g2cf66db1327_0_63"/>
          <p:cNvPicPr preferRelativeResize="0"/>
          <p:nvPr>
            <p:ph idx="4" type="pic"/>
          </p:nvPr>
        </p:nvPicPr>
        <p:blipFill rotWithShape="1">
          <a:blip r:embed="rId5">
            <a:alphaModFix/>
          </a:blip>
          <a:srcRect b="1643" l="-1250" r="1250" t="36341"/>
          <a:stretch/>
        </p:blipFill>
        <p:spPr>
          <a:xfrm>
            <a:off x="8153637" y="951550"/>
            <a:ext cx="3322499" cy="4305900"/>
          </a:xfrm>
          <a:prstGeom prst="rect">
            <a:avLst/>
          </a:prstGeom>
        </p:spPr>
      </p:pic>
      <p:sp>
        <p:nvSpPr>
          <p:cNvPr id="273" name="Google Shape;273;g2cf66db1327_0_63"/>
          <p:cNvSpPr txBox="1"/>
          <p:nvPr/>
        </p:nvSpPr>
        <p:spPr>
          <a:xfrm>
            <a:off x="550875" y="53827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EMPLOYEE ENGAGEMENT</a:t>
            </a:r>
            <a:endParaRPr sz="2600">
              <a:solidFill>
                <a:srgbClr val="FF0000"/>
              </a:solidFill>
              <a:latin typeface="Inter ExtraBold"/>
              <a:ea typeface="Inter ExtraBold"/>
              <a:cs typeface="Inter ExtraBold"/>
              <a:sym typeface="Inter ExtraBold"/>
            </a:endParaRPr>
          </a:p>
        </p:txBody>
      </p:sp>
      <p:sp>
        <p:nvSpPr>
          <p:cNvPr id="274" name="Google Shape;274;g2cf66db1327_0_63"/>
          <p:cNvSpPr txBox="1"/>
          <p:nvPr/>
        </p:nvSpPr>
        <p:spPr>
          <a:xfrm>
            <a:off x="4400050" y="54653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RECRUITMENT</a:t>
            </a:r>
            <a:endParaRPr sz="2600">
              <a:solidFill>
                <a:srgbClr val="FF0000"/>
              </a:solidFill>
              <a:latin typeface="Inter ExtraBold"/>
              <a:ea typeface="Inter ExtraBold"/>
              <a:cs typeface="Inter ExtraBold"/>
              <a:sym typeface="Inter ExtraBold"/>
            </a:endParaRPr>
          </a:p>
        </p:txBody>
      </p:sp>
      <p:sp>
        <p:nvSpPr>
          <p:cNvPr id="275" name="Google Shape;275;g2cf66db1327_0_63"/>
          <p:cNvSpPr txBox="1"/>
          <p:nvPr/>
        </p:nvSpPr>
        <p:spPr>
          <a:xfrm>
            <a:off x="8477025" y="54653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RETENTION &amp;</a:t>
            </a:r>
            <a:endParaRPr sz="2600">
              <a:solidFill>
                <a:srgbClr val="FF0000"/>
              </a:solidFill>
              <a:latin typeface="Inter ExtraBold"/>
              <a:ea typeface="Inter ExtraBold"/>
              <a:cs typeface="Inter ExtraBold"/>
              <a:sym typeface="Inter ExtraBold"/>
            </a:endParaRPr>
          </a:p>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BENEFITS</a:t>
            </a:r>
            <a:endParaRPr sz="2600">
              <a:solidFill>
                <a:srgbClr val="FF0000"/>
              </a:solidFill>
              <a:latin typeface="Inter ExtraBold"/>
              <a:ea typeface="Inter ExtraBold"/>
              <a:cs typeface="Inter ExtraBold"/>
              <a:sym typeface="Inter ExtraBold"/>
            </a:endParaRPr>
          </a:p>
        </p:txBody>
      </p:sp>
      <p:grpSp>
        <p:nvGrpSpPr>
          <p:cNvPr id="276" name="Google Shape;276;g2cf66db1327_0_63"/>
          <p:cNvGrpSpPr/>
          <p:nvPr/>
        </p:nvGrpSpPr>
        <p:grpSpPr>
          <a:xfrm>
            <a:off x="148481" y="284598"/>
            <a:ext cx="1428209" cy="384313"/>
            <a:chOff x="3283107" y="2671620"/>
            <a:chExt cx="5622870" cy="1513045"/>
          </a:xfrm>
        </p:grpSpPr>
        <p:sp>
          <p:nvSpPr>
            <p:cNvPr id="277" name="Google Shape;277;g2cf66db1327_0_63"/>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78" name="Google Shape;278;g2cf66db1327_0_63"/>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79" name="Google Shape;279;g2cf66db1327_0_63"/>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80" name="Google Shape;280;g2cf66db1327_0_63"/>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81" name="Google Shape;281;g2cf66db1327_0_63"/>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82" name="Google Shape;282;g2cf66db1327_0_63"/>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83" name="Google Shape;283;g2cf66db1327_0_63"/>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284" name="Google Shape;284;g2cf66db1327_0_63"/>
          <p:cNvGrpSpPr/>
          <p:nvPr/>
        </p:nvGrpSpPr>
        <p:grpSpPr>
          <a:xfrm flipH="1">
            <a:off x="-12" y="6373624"/>
            <a:ext cx="1404900" cy="384000"/>
            <a:chOff x="10787062" y="6073899"/>
            <a:chExt cx="1404900" cy="384000"/>
          </a:xfrm>
        </p:grpSpPr>
        <p:sp>
          <p:nvSpPr>
            <p:cNvPr id="285" name="Google Shape;285;g2cf66db1327_0_63"/>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86" name="Google Shape;286;g2cf66db1327_0_63"/>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87" name="Google Shape;287;g2cf66db1327_0_63"/>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lang="en-US" sz="1050">
                  <a:solidFill>
                    <a:schemeClr val="lt1"/>
                  </a:solidFill>
                  <a:latin typeface="Inter"/>
                  <a:ea typeface="Inter"/>
                  <a:cs typeface="Inter"/>
                  <a:sym typeface="Inter"/>
                </a:rPr>
                <a:t>12</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cf66db1327_0_77"/>
          <p:cNvPicPr preferRelativeResize="0"/>
          <p:nvPr>
            <p:ph idx="2" type="pic"/>
          </p:nvPr>
        </p:nvPicPr>
        <p:blipFill rotWithShape="1">
          <a:blip r:embed="rId3">
            <a:alphaModFix/>
          </a:blip>
          <a:srcRect b="0" l="28298" r="28298" t="0"/>
          <a:stretch/>
        </p:blipFill>
        <p:spPr>
          <a:xfrm>
            <a:off x="550875" y="951550"/>
            <a:ext cx="3322498" cy="4305901"/>
          </a:xfrm>
          <a:prstGeom prst="rect">
            <a:avLst/>
          </a:prstGeom>
        </p:spPr>
      </p:pic>
      <p:pic>
        <p:nvPicPr>
          <p:cNvPr id="293" name="Google Shape;293;g2cf66db1327_0_77"/>
          <p:cNvPicPr preferRelativeResize="0"/>
          <p:nvPr>
            <p:ph idx="3" type="pic"/>
          </p:nvPr>
        </p:nvPicPr>
        <p:blipFill rotWithShape="1">
          <a:blip r:embed="rId4">
            <a:alphaModFix/>
          </a:blip>
          <a:srcRect b="0" l="24279" r="24279" t="0"/>
          <a:stretch/>
        </p:blipFill>
        <p:spPr>
          <a:xfrm>
            <a:off x="4352256" y="951550"/>
            <a:ext cx="3322501" cy="4305900"/>
          </a:xfrm>
          <a:prstGeom prst="rect">
            <a:avLst/>
          </a:prstGeom>
        </p:spPr>
      </p:pic>
      <p:pic>
        <p:nvPicPr>
          <p:cNvPr id="294" name="Google Shape;294;g2cf66db1327_0_77"/>
          <p:cNvPicPr preferRelativeResize="0"/>
          <p:nvPr>
            <p:ph idx="4" type="pic"/>
          </p:nvPr>
        </p:nvPicPr>
        <p:blipFill rotWithShape="1">
          <a:blip r:embed="rId5">
            <a:alphaModFix/>
          </a:blip>
          <a:srcRect b="4646" l="8217" r="10738" t="2234"/>
          <a:stretch/>
        </p:blipFill>
        <p:spPr>
          <a:xfrm>
            <a:off x="8153625" y="825425"/>
            <a:ext cx="3419825" cy="4432025"/>
          </a:xfrm>
          <a:prstGeom prst="rect">
            <a:avLst/>
          </a:prstGeom>
        </p:spPr>
      </p:pic>
      <p:sp>
        <p:nvSpPr>
          <p:cNvPr id="295" name="Google Shape;295;g2cf66db1327_0_77"/>
          <p:cNvSpPr txBox="1"/>
          <p:nvPr/>
        </p:nvSpPr>
        <p:spPr>
          <a:xfrm>
            <a:off x="550875" y="53827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JOB</a:t>
            </a:r>
            <a:br>
              <a:rPr lang="en-US" sz="2600">
                <a:solidFill>
                  <a:srgbClr val="FF0000"/>
                </a:solidFill>
                <a:latin typeface="Inter ExtraBold"/>
                <a:ea typeface="Inter ExtraBold"/>
                <a:cs typeface="Inter ExtraBold"/>
                <a:sym typeface="Inter ExtraBold"/>
              </a:rPr>
            </a:br>
            <a:r>
              <a:rPr lang="en-US" sz="2600">
                <a:solidFill>
                  <a:srgbClr val="FF0000"/>
                </a:solidFill>
                <a:latin typeface="Inter ExtraBold"/>
                <a:ea typeface="Inter ExtraBold"/>
                <a:cs typeface="Inter ExtraBold"/>
                <a:sym typeface="Inter ExtraBold"/>
              </a:rPr>
              <a:t>ENRICHMENT</a:t>
            </a:r>
            <a:endParaRPr sz="2600">
              <a:solidFill>
                <a:srgbClr val="FF0000"/>
              </a:solidFill>
              <a:latin typeface="Inter ExtraBold"/>
              <a:ea typeface="Inter ExtraBold"/>
              <a:cs typeface="Inter ExtraBold"/>
              <a:sym typeface="Inter ExtraBold"/>
            </a:endParaRPr>
          </a:p>
        </p:txBody>
      </p:sp>
      <p:sp>
        <p:nvSpPr>
          <p:cNvPr id="296" name="Google Shape;296;g2cf66db1327_0_77"/>
          <p:cNvSpPr txBox="1"/>
          <p:nvPr/>
        </p:nvSpPr>
        <p:spPr>
          <a:xfrm>
            <a:off x="4400050" y="54653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PEER </a:t>
            </a:r>
            <a:endParaRPr sz="2600">
              <a:solidFill>
                <a:srgbClr val="FF0000"/>
              </a:solidFill>
              <a:latin typeface="Inter ExtraBold"/>
              <a:ea typeface="Inter ExtraBold"/>
              <a:cs typeface="Inter ExtraBold"/>
              <a:sym typeface="Inter ExtraBold"/>
            </a:endParaRPr>
          </a:p>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FEEDBACK</a:t>
            </a:r>
            <a:endParaRPr sz="2600">
              <a:solidFill>
                <a:srgbClr val="FF0000"/>
              </a:solidFill>
              <a:latin typeface="Inter ExtraBold"/>
              <a:ea typeface="Inter ExtraBold"/>
              <a:cs typeface="Inter ExtraBold"/>
              <a:sym typeface="Inter ExtraBold"/>
            </a:endParaRPr>
          </a:p>
        </p:txBody>
      </p:sp>
      <p:sp>
        <p:nvSpPr>
          <p:cNvPr id="297" name="Google Shape;297;g2cf66db1327_0_77"/>
          <p:cNvSpPr txBox="1"/>
          <p:nvPr/>
        </p:nvSpPr>
        <p:spPr>
          <a:xfrm>
            <a:off x="8477025" y="5465325"/>
            <a:ext cx="2999100" cy="8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rgbClr val="FF0000"/>
                </a:solidFill>
                <a:latin typeface="Inter ExtraBold"/>
                <a:ea typeface="Inter ExtraBold"/>
                <a:cs typeface="Inter ExtraBold"/>
                <a:sym typeface="Inter ExtraBold"/>
              </a:rPr>
              <a:t>ORGANIZATION</a:t>
            </a:r>
            <a:br>
              <a:rPr lang="en-US" sz="2600">
                <a:solidFill>
                  <a:srgbClr val="FF0000"/>
                </a:solidFill>
                <a:latin typeface="Inter ExtraBold"/>
                <a:ea typeface="Inter ExtraBold"/>
                <a:cs typeface="Inter ExtraBold"/>
                <a:sym typeface="Inter ExtraBold"/>
              </a:rPr>
            </a:br>
            <a:r>
              <a:rPr lang="en-US" sz="2600">
                <a:solidFill>
                  <a:srgbClr val="FF0000"/>
                </a:solidFill>
                <a:latin typeface="Inter ExtraBold"/>
                <a:ea typeface="Inter ExtraBold"/>
                <a:cs typeface="Inter ExtraBold"/>
                <a:sym typeface="Inter ExtraBold"/>
              </a:rPr>
              <a:t>CULTURE</a:t>
            </a:r>
            <a:endParaRPr sz="2600">
              <a:solidFill>
                <a:srgbClr val="FF0000"/>
              </a:solidFill>
              <a:latin typeface="Inter ExtraBold"/>
              <a:ea typeface="Inter ExtraBold"/>
              <a:cs typeface="Inter ExtraBold"/>
              <a:sym typeface="Inter ExtraBold"/>
            </a:endParaRPr>
          </a:p>
        </p:txBody>
      </p:sp>
      <p:grpSp>
        <p:nvGrpSpPr>
          <p:cNvPr id="298" name="Google Shape;298;g2cf66db1327_0_77"/>
          <p:cNvGrpSpPr/>
          <p:nvPr/>
        </p:nvGrpSpPr>
        <p:grpSpPr>
          <a:xfrm>
            <a:off x="148481" y="284598"/>
            <a:ext cx="1428209" cy="384313"/>
            <a:chOff x="3283107" y="2671620"/>
            <a:chExt cx="5622870" cy="1513045"/>
          </a:xfrm>
        </p:grpSpPr>
        <p:sp>
          <p:nvSpPr>
            <p:cNvPr id="299" name="Google Shape;299;g2cf66db1327_0_77"/>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0" name="Google Shape;300;g2cf66db1327_0_77"/>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1" name="Google Shape;301;g2cf66db1327_0_77"/>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2" name="Google Shape;302;g2cf66db1327_0_77"/>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3" name="Google Shape;303;g2cf66db1327_0_77"/>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4" name="Google Shape;304;g2cf66db1327_0_77"/>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05" name="Google Shape;305;g2cf66db1327_0_77"/>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306" name="Google Shape;306;g2cf66db1327_0_77"/>
          <p:cNvGrpSpPr/>
          <p:nvPr/>
        </p:nvGrpSpPr>
        <p:grpSpPr>
          <a:xfrm flipH="1">
            <a:off x="38" y="6302499"/>
            <a:ext cx="1404900" cy="384000"/>
            <a:chOff x="10787062" y="6073899"/>
            <a:chExt cx="1404900" cy="384000"/>
          </a:xfrm>
        </p:grpSpPr>
        <p:sp>
          <p:nvSpPr>
            <p:cNvPr id="307" name="Google Shape;307;g2cf66db1327_0_77"/>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08" name="Google Shape;308;g2cf66db1327_0_77"/>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09" name="Google Shape;309;g2cf66db1327_0_77"/>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lang="en-US" sz="1050">
                  <a:solidFill>
                    <a:schemeClr val="lt1"/>
                  </a:solidFill>
                  <a:latin typeface="Inter"/>
                  <a:ea typeface="Inter"/>
                  <a:cs typeface="Inter"/>
                  <a:sym typeface="Inter"/>
                </a:rPr>
                <a:t>13</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cebd432920_1_14"/>
          <p:cNvSpPr/>
          <p:nvPr/>
        </p:nvSpPr>
        <p:spPr>
          <a:xfrm>
            <a:off x="1360604" y="2375315"/>
            <a:ext cx="1858500" cy="1858500"/>
          </a:xfrm>
          <a:prstGeom prst="roundRect">
            <a:avLst>
              <a:gd fmla="val 16667" name="adj"/>
            </a:avLst>
          </a:prstGeom>
          <a:gradFill>
            <a:gsLst>
              <a:gs pos="0">
                <a:schemeClr val="accent1"/>
              </a:gs>
              <a:gs pos="100000">
                <a:srgbClr val="60080C"/>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15" name="Google Shape;315;g2cebd432920_1_14"/>
          <p:cNvSpPr/>
          <p:nvPr/>
        </p:nvSpPr>
        <p:spPr>
          <a:xfrm>
            <a:off x="3898074" y="2375390"/>
            <a:ext cx="1858500" cy="1858500"/>
          </a:xfrm>
          <a:prstGeom prst="roundRect">
            <a:avLst>
              <a:gd fmla="val 16667"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16" name="Google Shape;316;g2cebd432920_1_14"/>
          <p:cNvSpPr/>
          <p:nvPr/>
        </p:nvSpPr>
        <p:spPr>
          <a:xfrm>
            <a:off x="6435543" y="2375540"/>
            <a:ext cx="1858500" cy="1858500"/>
          </a:xfrm>
          <a:prstGeom prst="roundRect">
            <a:avLst>
              <a:gd fmla="val 16667" name="adj"/>
            </a:avLst>
          </a:prstGeom>
          <a:gradFill>
            <a:gsLst>
              <a:gs pos="0">
                <a:schemeClr val="accent1"/>
              </a:gs>
              <a:gs pos="100000">
                <a:srgbClr val="60080C"/>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17" name="Google Shape;317;g2cebd432920_1_14"/>
          <p:cNvSpPr/>
          <p:nvPr/>
        </p:nvSpPr>
        <p:spPr>
          <a:xfrm>
            <a:off x="8973037" y="2375465"/>
            <a:ext cx="1858500" cy="1858500"/>
          </a:xfrm>
          <a:prstGeom prst="roundRect">
            <a:avLst>
              <a:gd fmla="val 16667"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aphicFrame>
        <p:nvGraphicFramePr>
          <p:cNvPr id="318" name="Google Shape;318;g2cebd432920_1_14"/>
          <p:cNvGraphicFramePr/>
          <p:nvPr/>
        </p:nvGraphicFramePr>
        <p:xfrm>
          <a:off x="5077905" y="5333819"/>
          <a:ext cx="3000000" cy="3000000"/>
        </p:xfrm>
        <a:graphic>
          <a:graphicData uri="http://schemas.openxmlformats.org/drawingml/2006/table">
            <a:tbl>
              <a:tblPr>
                <a:noFill/>
                <a:tableStyleId>{64C6869C-87E6-4380-B3D3-F6E4202ED5ED}</a:tableStyleId>
              </a:tblPr>
              <a:tblGrid>
                <a:gridCol w="1929350"/>
              </a:tblGrid>
              <a:tr h="180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7F7F7F"/>
                          </a:solidFill>
                          <a:latin typeface="Inter"/>
                          <a:ea typeface="Inter"/>
                          <a:cs typeface="Inter"/>
                          <a:sym typeface="Inter"/>
                        </a:rPr>
                        <a:t>LEARN MORE</a:t>
                      </a:r>
                      <a:endParaRPr sz="1400" u="none" cap="none" strike="noStrike"/>
                    </a:p>
                  </a:txBody>
                  <a:tcPr marT="9525" marB="45725"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19" name="Google Shape;319;g2cebd432920_1_14"/>
          <p:cNvSpPr/>
          <p:nvPr/>
        </p:nvSpPr>
        <p:spPr>
          <a:xfrm>
            <a:off x="5136674" y="5266706"/>
            <a:ext cx="1811700" cy="4029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20" name="Google Shape;320;g2cebd432920_1_14"/>
          <p:cNvSpPr txBox="1"/>
          <p:nvPr/>
        </p:nvSpPr>
        <p:spPr>
          <a:xfrm>
            <a:off x="1629106" y="4362422"/>
            <a:ext cx="1321500" cy="323100"/>
          </a:xfrm>
          <a:prstGeom prst="rect">
            <a:avLst/>
          </a:prstGeom>
          <a:noFill/>
          <a:ln>
            <a:noFill/>
          </a:ln>
        </p:spPr>
        <p:txBody>
          <a:bodyPr anchorCtr="0" anchor="ctr" bIns="45700" lIns="91425" spcFirstLastPara="1" rIns="91425" wrap="square" tIns="45700">
            <a:spAutoFit/>
          </a:bodyPr>
          <a:lstStyle/>
          <a:p>
            <a:pPr indent="0" lvl="0" marL="0" marR="0" rtl="0" algn="ctr">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Bonuses</a:t>
            </a:r>
            <a:endParaRPr b="1" i="0" sz="1600" u="none" cap="none" strike="noStrike">
              <a:solidFill>
                <a:schemeClr val="lt1"/>
              </a:solidFill>
              <a:latin typeface="Inter"/>
              <a:ea typeface="Inter"/>
              <a:cs typeface="Inter"/>
              <a:sym typeface="Inter"/>
            </a:endParaRPr>
          </a:p>
        </p:txBody>
      </p:sp>
      <p:sp>
        <p:nvSpPr>
          <p:cNvPr id="321" name="Google Shape;321;g2cebd432920_1_14"/>
          <p:cNvSpPr txBox="1"/>
          <p:nvPr/>
        </p:nvSpPr>
        <p:spPr>
          <a:xfrm>
            <a:off x="3898100" y="4406950"/>
            <a:ext cx="18585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Long-term incentives</a:t>
            </a:r>
            <a:endParaRPr b="1" i="0" sz="1600" u="none" cap="none" strike="noStrike">
              <a:solidFill>
                <a:schemeClr val="lt1"/>
              </a:solidFill>
              <a:latin typeface="Inter"/>
              <a:ea typeface="Inter"/>
              <a:cs typeface="Inter"/>
              <a:sym typeface="Inter"/>
            </a:endParaRPr>
          </a:p>
        </p:txBody>
      </p:sp>
      <p:sp>
        <p:nvSpPr>
          <p:cNvPr id="322" name="Google Shape;322;g2cebd432920_1_14"/>
          <p:cNvSpPr txBox="1"/>
          <p:nvPr/>
        </p:nvSpPr>
        <p:spPr>
          <a:xfrm>
            <a:off x="6435550" y="4291600"/>
            <a:ext cx="1858500" cy="785100"/>
          </a:xfrm>
          <a:prstGeom prst="rect">
            <a:avLst/>
          </a:prstGeom>
          <a:noFill/>
          <a:ln>
            <a:noFill/>
          </a:ln>
        </p:spPr>
        <p:txBody>
          <a:bodyPr anchorCtr="0" anchor="ctr" bIns="45700" lIns="91425" spcFirstLastPara="1" rIns="91425" wrap="square" tIns="45700">
            <a:spAutoFit/>
          </a:bodyPr>
          <a:lstStyle/>
          <a:p>
            <a:pPr indent="0" lvl="0" marL="0" marR="0" rtl="0" algn="ctr">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Responsible for their own development</a:t>
            </a:r>
            <a:endParaRPr b="1" i="0" sz="1600" u="none" cap="none" strike="noStrike">
              <a:solidFill>
                <a:schemeClr val="lt1"/>
              </a:solidFill>
              <a:latin typeface="Inter"/>
              <a:ea typeface="Inter"/>
              <a:cs typeface="Inter"/>
              <a:sym typeface="Inter"/>
            </a:endParaRPr>
          </a:p>
        </p:txBody>
      </p:sp>
      <p:sp>
        <p:nvSpPr>
          <p:cNvPr id="323" name="Google Shape;323;g2cebd432920_1_14"/>
          <p:cNvSpPr txBox="1"/>
          <p:nvPr/>
        </p:nvSpPr>
        <p:spPr>
          <a:xfrm>
            <a:off x="8973000" y="4291450"/>
            <a:ext cx="1858500" cy="785100"/>
          </a:xfrm>
          <a:prstGeom prst="rect">
            <a:avLst/>
          </a:prstGeom>
          <a:noFill/>
          <a:ln>
            <a:noFill/>
          </a:ln>
        </p:spPr>
        <p:txBody>
          <a:bodyPr anchorCtr="0" anchor="ctr" bIns="45700" lIns="91425" spcFirstLastPara="1" rIns="91425" wrap="square" tIns="45700">
            <a:spAutoFit/>
          </a:bodyPr>
          <a:lstStyle/>
          <a:p>
            <a:pPr indent="0" lvl="0" marL="0" marR="0" rtl="0" algn="ctr">
              <a:lnSpc>
                <a:spcPct val="93750"/>
              </a:lnSpc>
              <a:spcBef>
                <a:spcPts val="0"/>
              </a:spcBef>
              <a:spcAft>
                <a:spcPts val="0"/>
              </a:spcAft>
              <a:buClr>
                <a:srgbClr val="000000"/>
              </a:buClr>
              <a:buSzPts val="1600"/>
              <a:buFont typeface="Arial"/>
              <a:buNone/>
            </a:pPr>
            <a:r>
              <a:rPr b="1" i="0" lang="en-US" sz="1600" u="none" cap="none" strike="noStrike">
                <a:solidFill>
                  <a:schemeClr val="lt1"/>
                </a:solidFill>
                <a:latin typeface="Inter"/>
                <a:ea typeface="Inter"/>
                <a:cs typeface="Inter"/>
                <a:sym typeface="Inter"/>
              </a:rPr>
              <a:t>Harder to manage with growth</a:t>
            </a:r>
            <a:endParaRPr b="1" i="0" sz="1600" u="none" cap="none" strike="noStrike">
              <a:solidFill>
                <a:schemeClr val="lt1"/>
              </a:solidFill>
              <a:latin typeface="Inter"/>
              <a:ea typeface="Inter"/>
              <a:cs typeface="Inter"/>
              <a:sym typeface="Inter"/>
            </a:endParaRPr>
          </a:p>
        </p:txBody>
      </p:sp>
      <p:grpSp>
        <p:nvGrpSpPr>
          <p:cNvPr id="324" name="Google Shape;324;g2cebd432920_1_14"/>
          <p:cNvGrpSpPr/>
          <p:nvPr/>
        </p:nvGrpSpPr>
        <p:grpSpPr>
          <a:xfrm>
            <a:off x="10787062" y="6073899"/>
            <a:ext cx="1404900" cy="384000"/>
            <a:chOff x="10787062" y="6073899"/>
            <a:chExt cx="1404900" cy="384000"/>
          </a:xfrm>
        </p:grpSpPr>
        <p:sp>
          <p:nvSpPr>
            <p:cNvPr id="325" name="Google Shape;325;g2cebd432920_1_14"/>
            <p:cNvSpPr/>
            <p:nvPr/>
          </p:nvSpPr>
          <p:spPr>
            <a:xfrm>
              <a:off x="10787062" y="6073899"/>
              <a:ext cx="1404900" cy="384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26" name="Google Shape;326;g2cebd432920_1_14"/>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grpSp>
      <p:sp>
        <p:nvSpPr>
          <p:cNvPr id="327" name="Google Shape;327;g2cebd432920_1_14"/>
          <p:cNvSpPr txBox="1"/>
          <p:nvPr>
            <p:ph type="title"/>
          </p:nvPr>
        </p:nvSpPr>
        <p:spPr>
          <a:xfrm>
            <a:off x="2700300" y="1403600"/>
            <a:ext cx="6791400" cy="914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Font typeface="Inter"/>
              <a:buNone/>
            </a:pPr>
            <a:r>
              <a:rPr lang="en-US" sz="4700">
                <a:solidFill>
                  <a:srgbClr val="FF0000"/>
                </a:solidFill>
              </a:rPr>
              <a:t>Areas for</a:t>
            </a:r>
            <a:r>
              <a:rPr lang="en-US"/>
              <a:t> </a:t>
            </a:r>
            <a:r>
              <a:rPr lang="en-US">
                <a:solidFill>
                  <a:schemeClr val="lt1"/>
                </a:solidFill>
              </a:rPr>
              <a:t>Improvement</a:t>
            </a:r>
            <a:endParaRPr/>
          </a:p>
          <a:p>
            <a:pPr indent="0" lvl="0" marL="0" rtl="0" algn="ctr">
              <a:lnSpc>
                <a:spcPct val="100000"/>
              </a:lnSpc>
              <a:spcBef>
                <a:spcPts val="0"/>
              </a:spcBef>
              <a:spcAft>
                <a:spcPts val="0"/>
              </a:spcAft>
              <a:buClr>
                <a:schemeClr val="accent1"/>
              </a:buClr>
              <a:buSzPts val="4000"/>
              <a:buFont typeface="Inter"/>
              <a:buNone/>
            </a:pPr>
            <a:r>
              <a:t/>
            </a:r>
            <a:endParaRPr/>
          </a:p>
        </p:txBody>
      </p:sp>
      <p:grpSp>
        <p:nvGrpSpPr>
          <p:cNvPr id="328" name="Google Shape;328;g2cebd432920_1_14"/>
          <p:cNvGrpSpPr/>
          <p:nvPr/>
        </p:nvGrpSpPr>
        <p:grpSpPr>
          <a:xfrm>
            <a:off x="286934" y="357124"/>
            <a:ext cx="1428209" cy="384313"/>
            <a:chOff x="3283107" y="2671620"/>
            <a:chExt cx="5622870" cy="1513045"/>
          </a:xfrm>
        </p:grpSpPr>
        <p:sp>
          <p:nvSpPr>
            <p:cNvPr id="329" name="Google Shape;329;g2cebd432920_1_14"/>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0" name="Google Shape;330;g2cebd432920_1_14"/>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1" name="Google Shape;331;g2cebd432920_1_14"/>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2" name="Google Shape;332;g2cebd432920_1_14"/>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3" name="Google Shape;333;g2cebd432920_1_14"/>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4" name="Google Shape;334;g2cebd432920_1_14"/>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35" name="Google Shape;335;g2cebd432920_1_14"/>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336" name="Google Shape;336;g2cebd432920_1_14"/>
          <p:cNvGrpSpPr/>
          <p:nvPr/>
        </p:nvGrpSpPr>
        <p:grpSpPr>
          <a:xfrm>
            <a:off x="1575748" y="2815616"/>
            <a:ext cx="1428214" cy="1049181"/>
            <a:chOff x="-62511900" y="4129100"/>
            <a:chExt cx="304050" cy="282000"/>
          </a:xfrm>
        </p:grpSpPr>
        <p:sp>
          <p:nvSpPr>
            <p:cNvPr id="337" name="Google Shape;337;g2cebd432920_1_1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2cebd432920_1_1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2cebd432920_1_1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cebd432920_1_1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cebd432920_1_1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g2cebd432920_1_14"/>
          <p:cNvGrpSpPr/>
          <p:nvPr/>
        </p:nvGrpSpPr>
        <p:grpSpPr>
          <a:xfrm>
            <a:off x="6885443" y="2780224"/>
            <a:ext cx="958732" cy="1049171"/>
            <a:chOff x="-62148800" y="3377700"/>
            <a:chExt cx="311125" cy="316750"/>
          </a:xfrm>
        </p:grpSpPr>
        <p:sp>
          <p:nvSpPr>
            <p:cNvPr id="343" name="Google Shape;343;g2cebd432920_1_1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cebd432920_1_1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g2cebd432920_1_14"/>
          <p:cNvSpPr/>
          <p:nvPr/>
        </p:nvSpPr>
        <p:spPr>
          <a:xfrm>
            <a:off x="9375064" y="2780122"/>
            <a:ext cx="1054422" cy="1049191"/>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g2cebd432920_1_14"/>
          <p:cNvGrpSpPr/>
          <p:nvPr/>
        </p:nvGrpSpPr>
        <p:grpSpPr>
          <a:xfrm>
            <a:off x="4347961" y="2638516"/>
            <a:ext cx="958736" cy="1332115"/>
            <a:chOff x="-64001300" y="4093650"/>
            <a:chExt cx="228450" cy="317450"/>
          </a:xfrm>
        </p:grpSpPr>
        <p:sp>
          <p:nvSpPr>
            <p:cNvPr id="347" name="Google Shape;347;g2cebd432920_1_1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2cebd432920_1_1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cebd432920_1_1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cebd432920_1_1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g2cebd432920_1_14"/>
          <p:cNvSpPr txBox="1"/>
          <p:nvPr/>
        </p:nvSpPr>
        <p:spPr>
          <a:xfrm>
            <a:off x="10937875" y="6092800"/>
            <a:ext cx="3678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1</a:t>
            </a:r>
            <a:r>
              <a:rPr b="1" lang="en-US" sz="1050">
                <a:solidFill>
                  <a:schemeClr val="lt1"/>
                </a:solidFill>
                <a:latin typeface="Inter"/>
                <a:ea typeface="Inter"/>
                <a:cs typeface="Inter"/>
                <a:sym typeface="Inter"/>
              </a:rPr>
              <a:t>4</a:t>
            </a:r>
            <a:endParaRPr b="1" i="0" sz="1050" u="none" cap="none" strike="noStrike">
              <a:solidFill>
                <a:schemeClr val="l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500"/>
                                        <p:tgtEl>
                                          <p:spTgt spid="314"/>
                                        </p:tgtEl>
                                        <p:attrNameLst>
                                          <p:attrName>ppt_w</p:attrName>
                                        </p:attrNameLst>
                                      </p:cBhvr>
                                      <p:tavLst>
                                        <p:tav fmla="" tm="0">
                                          <p:val>
                                            <p:strVal val="0"/>
                                          </p:val>
                                        </p:tav>
                                        <p:tav fmla="" tm="100000">
                                          <p:val>
                                            <p:strVal val="#ppt_w"/>
                                          </p:val>
                                        </p:tav>
                                      </p:tavLst>
                                    </p:anim>
                                    <p:anim calcmode="lin" valueType="num">
                                      <p:cBhvr additive="base">
                                        <p:cTn dur="500"/>
                                        <p:tgtEl>
                                          <p:spTgt spid="3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4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ppt_w</p:attrName>
                                        </p:attrNameLst>
                                      </p:cBhvr>
                                      <p:tavLst>
                                        <p:tav fmla="" tm="0">
                                          <p:val>
                                            <p:strVal val="0"/>
                                          </p:val>
                                        </p:tav>
                                        <p:tav fmla="" tm="100000">
                                          <p:val>
                                            <p:strVal val="#ppt_w"/>
                                          </p:val>
                                        </p:tav>
                                      </p:tavLst>
                                    </p:anim>
                                    <p:anim calcmode="lin" valueType="num">
                                      <p:cBhvr additive="base">
                                        <p:cTn dur="500"/>
                                        <p:tgtEl>
                                          <p:spTgt spid="3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8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2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ppt_w</p:attrName>
                                        </p:attrNameLst>
                                      </p:cBhvr>
                                      <p:tavLst>
                                        <p:tav fmla="" tm="0">
                                          <p:val>
                                            <p:strVal val="0"/>
                                          </p:val>
                                        </p:tav>
                                        <p:tav fmla="" tm="100000">
                                          <p:val>
                                            <p:strVal val="#ppt_w"/>
                                          </p:val>
                                        </p:tav>
                                      </p:tavLst>
                                    </p:anim>
                                    <p:anim calcmode="lin" valueType="num">
                                      <p:cBhvr additive="base">
                                        <p:cTn dur="500"/>
                                        <p:tgtEl>
                                          <p:spTgt spid="3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
          <p:cNvSpPr/>
          <p:nvPr/>
        </p:nvSpPr>
        <p:spPr>
          <a:xfrm>
            <a:off x="619800" y="4926125"/>
            <a:ext cx="5421900" cy="568800"/>
          </a:xfrm>
          <a:prstGeom prst="roundRect">
            <a:avLst>
              <a:gd fmla="val 5733"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57" name="Google Shape;357;p13"/>
          <p:cNvSpPr/>
          <p:nvPr/>
        </p:nvSpPr>
        <p:spPr>
          <a:xfrm>
            <a:off x="619800" y="3134775"/>
            <a:ext cx="5421900" cy="998100"/>
          </a:xfrm>
          <a:prstGeom prst="roundRect">
            <a:avLst>
              <a:gd fmla="val 5733" name="adj"/>
            </a:avLst>
          </a:prstGeom>
          <a:gradFill>
            <a:gsLst>
              <a:gs pos="0">
                <a:schemeClr val="lt1"/>
              </a:gs>
              <a:gs pos="100000">
                <a:srgbClr val="BFBFB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58" name="Google Shape;358;p13"/>
          <p:cNvSpPr/>
          <p:nvPr/>
        </p:nvSpPr>
        <p:spPr>
          <a:xfrm>
            <a:off x="619800" y="4245100"/>
            <a:ext cx="5421900" cy="568800"/>
          </a:xfrm>
          <a:prstGeom prst="roundRect">
            <a:avLst>
              <a:gd fmla="val 9636" name="adj"/>
            </a:avLst>
          </a:prstGeom>
          <a:gradFill>
            <a:gsLst>
              <a:gs pos="0">
                <a:schemeClr val="accent1"/>
              </a:gs>
              <a:gs pos="100000">
                <a:srgbClr val="60080C"/>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59" name="Google Shape;359;p13"/>
          <p:cNvSpPr/>
          <p:nvPr/>
        </p:nvSpPr>
        <p:spPr>
          <a:xfrm>
            <a:off x="619800" y="2451463"/>
            <a:ext cx="5421900" cy="568800"/>
          </a:xfrm>
          <a:prstGeom prst="roundRect">
            <a:avLst>
              <a:gd fmla="val 9636" name="adj"/>
            </a:avLst>
          </a:prstGeom>
          <a:gradFill>
            <a:gsLst>
              <a:gs pos="0">
                <a:schemeClr val="accent1"/>
              </a:gs>
              <a:gs pos="100000">
                <a:srgbClr val="60080C"/>
              </a:gs>
            </a:gsLst>
            <a:lin ang="540001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60" name="Google Shape;360;p13"/>
          <p:cNvSpPr txBox="1"/>
          <p:nvPr>
            <p:ph type="title"/>
          </p:nvPr>
        </p:nvSpPr>
        <p:spPr>
          <a:xfrm>
            <a:off x="619800" y="1338850"/>
            <a:ext cx="6814500" cy="998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a:solidFill>
                  <a:srgbClr val="FF0000"/>
                </a:solidFill>
              </a:rPr>
              <a:t>Alternative </a:t>
            </a:r>
            <a:r>
              <a:rPr lang="en-US">
                <a:solidFill>
                  <a:schemeClr val="lt1"/>
                </a:solidFill>
              </a:rPr>
              <a:t>Strategies</a:t>
            </a:r>
            <a:endParaRPr>
              <a:solidFill>
                <a:schemeClr val="lt1"/>
              </a:solidFill>
            </a:endParaRPr>
          </a:p>
        </p:txBody>
      </p:sp>
      <p:grpSp>
        <p:nvGrpSpPr>
          <p:cNvPr id="361" name="Google Shape;361;p13"/>
          <p:cNvGrpSpPr/>
          <p:nvPr/>
        </p:nvGrpSpPr>
        <p:grpSpPr>
          <a:xfrm flipH="1">
            <a:off x="0" y="6073899"/>
            <a:ext cx="1404938" cy="384051"/>
            <a:chOff x="10787062" y="6073899"/>
            <a:chExt cx="1404938" cy="384051"/>
          </a:xfrm>
        </p:grpSpPr>
        <p:sp>
          <p:nvSpPr>
            <p:cNvPr id="362" name="Google Shape;362;p13"/>
            <p:cNvSpPr/>
            <p:nvPr/>
          </p:nvSpPr>
          <p:spPr>
            <a:xfrm>
              <a:off x="10787062" y="6073899"/>
              <a:ext cx="1404938" cy="384051"/>
            </a:xfrm>
            <a:prstGeom prst="rect">
              <a:avLst/>
            </a:prstGeom>
            <a:solidFill>
              <a:schemeClr val="l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63" name="Google Shape;363;p13"/>
            <p:cNvSpPr/>
            <p:nvPr/>
          </p:nvSpPr>
          <p:spPr>
            <a:xfrm>
              <a:off x="10787062" y="6073899"/>
              <a:ext cx="120040" cy="3840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64" name="Google Shape;364;p13"/>
            <p:cNvSpPr txBox="1"/>
            <p:nvPr/>
          </p:nvSpPr>
          <p:spPr>
            <a:xfrm>
              <a:off x="10971146" y="6138966"/>
              <a:ext cx="37571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1</a:t>
              </a:r>
              <a:r>
                <a:rPr b="1" lang="en-US" sz="1050">
                  <a:solidFill>
                    <a:schemeClr val="lt1"/>
                  </a:solidFill>
                  <a:latin typeface="Inter"/>
                  <a:ea typeface="Inter"/>
                  <a:cs typeface="Inter"/>
                  <a:sym typeface="Inter"/>
                </a:rPr>
                <a:t>5</a:t>
              </a:r>
              <a:endParaRPr b="1" i="0" sz="1050" u="none" cap="none" strike="noStrike">
                <a:solidFill>
                  <a:schemeClr val="lt1"/>
                </a:solidFill>
                <a:latin typeface="Inter"/>
                <a:ea typeface="Inter"/>
                <a:cs typeface="Inter"/>
                <a:sym typeface="Inter"/>
              </a:endParaRPr>
            </a:p>
          </p:txBody>
        </p:sp>
      </p:grpSp>
      <p:grpSp>
        <p:nvGrpSpPr>
          <p:cNvPr id="365" name="Google Shape;365;p13"/>
          <p:cNvGrpSpPr/>
          <p:nvPr/>
        </p:nvGrpSpPr>
        <p:grpSpPr>
          <a:xfrm>
            <a:off x="570811" y="500256"/>
            <a:ext cx="1428174" cy="384304"/>
            <a:chOff x="3283107" y="2671620"/>
            <a:chExt cx="5622870" cy="1513045"/>
          </a:xfrm>
        </p:grpSpPr>
        <p:sp>
          <p:nvSpPr>
            <p:cNvPr id="366" name="Google Shape;366;p13"/>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67" name="Google Shape;367;p13"/>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68" name="Google Shape;368;p13"/>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69" name="Google Shape;369;p13"/>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70" name="Google Shape;370;p13"/>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71" name="Google Shape;371;p13"/>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72" name="Google Shape;372;p13"/>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373" name="Google Shape;373;p13"/>
          <p:cNvSpPr txBox="1"/>
          <p:nvPr/>
        </p:nvSpPr>
        <p:spPr>
          <a:xfrm>
            <a:off x="767625" y="2487788"/>
            <a:ext cx="4818900" cy="568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2000"/>
              <a:buFont typeface="Arial"/>
              <a:buNone/>
            </a:pPr>
            <a:r>
              <a:rPr b="0" i="0" lang="en-US" sz="2000" u="none" cap="none" strike="noStrike">
                <a:solidFill>
                  <a:schemeClr val="lt1"/>
                </a:solidFill>
                <a:latin typeface="Inter"/>
                <a:ea typeface="Inter"/>
                <a:cs typeface="Inter"/>
                <a:sym typeface="Inter"/>
              </a:rPr>
              <a:t>Performance-Based Recognition</a:t>
            </a:r>
            <a:endParaRPr b="1" i="0" sz="20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Inter"/>
              <a:ea typeface="Inter"/>
              <a:cs typeface="Inter"/>
              <a:sym typeface="Inter"/>
            </a:endParaRPr>
          </a:p>
        </p:txBody>
      </p:sp>
      <p:grpSp>
        <p:nvGrpSpPr>
          <p:cNvPr id="374" name="Google Shape;374;p13"/>
          <p:cNvGrpSpPr/>
          <p:nvPr/>
        </p:nvGrpSpPr>
        <p:grpSpPr>
          <a:xfrm>
            <a:off x="8334916" y="653628"/>
            <a:ext cx="3182913" cy="5835368"/>
            <a:chOff x="9748769" y="1666875"/>
            <a:chExt cx="1922049" cy="3523773"/>
          </a:xfrm>
        </p:grpSpPr>
        <p:sp>
          <p:nvSpPr>
            <p:cNvPr id="375" name="Google Shape;375;p13"/>
            <p:cNvSpPr/>
            <p:nvPr/>
          </p:nvSpPr>
          <p:spPr>
            <a:xfrm>
              <a:off x="9748769"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76" name="Google Shape;376;p13"/>
            <p:cNvSpPr/>
            <p:nvPr/>
          </p:nvSpPr>
          <p:spPr>
            <a:xfrm>
              <a:off x="10950062"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77" name="Google Shape;377;p13"/>
            <p:cNvSpPr/>
            <p:nvPr/>
          </p:nvSpPr>
          <p:spPr>
            <a:xfrm>
              <a:off x="9748769" y="1666875"/>
              <a:ext cx="1922049" cy="3523773"/>
            </a:xfrm>
            <a:custGeom>
              <a:rect b="b" l="l" r="r" t="t"/>
              <a:pathLst>
                <a:path extrusionOk="0" h="3523773" w="1922049">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a:noFill/>
            </a:ln>
            <a:effectLst>
              <a:outerShdw blurRad="431800" rotWithShape="0" algn="tl" dir="2700000" dist="3048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378" name="Google Shape;378;p13"/>
          <p:cNvSpPr/>
          <p:nvPr/>
        </p:nvSpPr>
        <p:spPr>
          <a:xfrm>
            <a:off x="8996404" y="6073909"/>
            <a:ext cx="1701900" cy="203100"/>
          </a:xfrm>
          <a:prstGeom prst="ellipse">
            <a:avLst/>
          </a:prstGeom>
          <a:solidFill>
            <a:schemeClr val="dk1">
              <a:alpha val="6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pic>
        <p:nvPicPr>
          <p:cNvPr descr="A cartoon character holding a tray of food&#10;&#10;Description automatically generated" id="379" name="Google Shape;379;p13"/>
          <p:cNvPicPr preferRelativeResize="0"/>
          <p:nvPr>
            <p:ph idx="2" type="pic"/>
          </p:nvPr>
        </p:nvPicPr>
        <p:blipFill rotWithShape="1">
          <a:blip r:embed="rId3">
            <a:alphaModFix/>
          </a:blip>
          <a:srcRect b="0" l="9" r="8" t="0"/>
          <a:stretch/>
        </p:blipFill>
        <p:spPr>
          <a:xfrm>
            <a:off x="8608909" y="1437755"/>
            <a:ext cx="2705438" cy="4724400"/>
          </a:xfrm>
          <a:prstGeom prst="rect">
            <a:avLst/>
          </a:prstGeom>
          <a:noFill/>
          <a:ln>
            <a:noFill/>
          </a:ln>
        </p:spPr>
      </p:pic>
      <p:sp>
        <p:nvSpPr>
          <p:cNvPr id="380" name="Google Shape;380;p13"/>
          <p:cNvSpPr txBox="1"/>
          <p:nvPr/>
        </p:nvSpPr>
        <p:spPr>
          <a:xfrm>
            <a:off x="767625" y="3207425"/>
            <a:ext cx="4534200" cy="85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Investment in Learning and Development Resources</a:t>
            </a:r>
            <a:endParaRPr b="0" i="0" sz="1400" u="none" cap="none" strike="noStrike">
              <a:solidFill>
                <a:srgbClr val="000000"/>
              </a:solidFill>
              <a:latin typeface="Arial"/>
              <a:ea typeface="Arial"/>
              <a:cs typeface="Arial"/>
              <a:sym typeface="Arial"/>
            </a:endParaRPr>
          </a:p>
        </p:txBody>
      </p:sp>
      <p:sp>
        <p:nvSpPr>
          <p:cNvPr id="381" name="Google Shape;381;p13"/>
          <p:cNvSpPr txBox="1"/>
          <p:nvPr/>
        </p:nvSpPr>
        <p:spPr>
          <a:xfrm>
            <a:off x="767625" y="4282575"/>
            <a:ext cx="5072700" cy="568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2000"/>
              <a:buFont typeface="Arial"/>
              <a:buNone/>
            </a:pPr>
            <a:r>
              <a:rPr b="0" i="0" lang="en-US" sz="2000" u="none" cap="none" strike="noStrike">
                <a:solidFill>
                  <a:schemeClr val="lt1"/>
                </a:solidFill>
                <a:latin typeface="Inter"/>
                <a:ea typeface="Inter"/>
                <a:cs typeface="Inter"/>
                <a:sym typeface="Inter"/>
              </a:rPr>
              <a:t>Transparent Career Development Paths</a:t>
            </a:r>
            <a:endParaRPr b="1" i="0" sz="2000" u="none" cap="none" strike="noStrike">
              <a:solidFill>
                <a:schemeClr val="dk1"/>
              </a:solidFill>
              <a:latin typeface="Inter"/>
              <a:ea typeface="Inter"/>
              <a:cs typeface="Inter"/>
              <a:sym typeface="Inter"/>
            </a:endParaRPr>
          </a:p>
        </p:txBody>
      </p:sp>
      <p:sp>
        <p:nvSpPr>
          <p:cNvPr id="382" name="Google Shape;382;p13"/>
          <p:cNvSpPr txBox="1"/>
          <p:nvPr/>
        </p:nvSpPr>
        <p:spPr>
          <a:xfrm>
            <a:off x="767625" y="5001075"/>
            <a:ext cx="4415400" cy="4917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2000"/>
              <a:buFont typeface="Arial"/>
              <a:buNone/>
            </a:pPr>
            <a:r>
              <a:rPr b="1" i="0" lang="en-US" sz="2000" u="none" cap="none" strike="noStrike">
                <a:solidFill>
                  <a:schemeClr val="dk1"/>
                </a:solidFill>
                <a:latin typeface="Inter"/>
                <a:ea typeface="Inter"/>
                <a:cs typeface="Inter"/>
                <a:sym typeface="Inter"/>
              </a:rPr>
              <a:t>Scalable HR Processes</a:t>
            </a:r>
            <a:endParaRPr b="1" i="0" sz="20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400"/>
                                        <p:tgtEl>
                                          <p:spTgt spid="359"/>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600"/>
                                        <p:tgtEl>
                                          <p:spTgt spid="373"/>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400"/>
                                        <p:tgtEl>
                                          <p:spTgt spid="357"/>
                                        </p:tgtEl>
                                        <p:attrNameLst>
                                          <p:attrName>ppt_x</p:attrName>
                                        </p:attrNameLst>
                                      </p:cBhvr>
                                      <p:tavLst>
                                        <p:tav fmla="" tm="0">
                                          <p:val>
                                            <p:strVal val="#ppt_x-1"/>
                                          </p:val>
                                        </p:tav>
                                        <p:tav fmla="" tm="100000">
                                          <p:val>
                                            <p:strVal val="#ppt_x"/>
                                          </p:val>
                                        </p:tav>
                                      </p:tavLst>
                                    </p:anim>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600"/>
                                        <p:tgtEl>
                                          <p:spTgt spid="380"/>
                                        </p:tgtEl>
                                      </p:cBhvr>
                                    </p:animEffect>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400"/>
                                        <p:tgtEl>
                                          <p:spTgt spid="358"/>
                                        </p:tgtEl>
                                        <p:attrNameLst>
                                          <p:attrName>ppt_x</p:attrName>
                                        </p:attrNameLst>
                                      </p:cBhvr>
                                      <p:tavLst>
                                        <p:tav fmla="" tm="0">
                                          <p:val>
                                            <p:strVal val="#ppt_x-1"/>
                                          </p:val>
                                        </p:tav>
                                        <p:tav fmla="" tm="100000">
                                          <p:val>
                                            <p:strVal val="#ppt_x"/>
                                          </p:val>
                                        </p:tav>
                                      </p:tavLst>
                                    </p:anim>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600"/>
                                        <p:tgtEl>
                                          <p:spTgt spid="381"/>
                                        </p:tgtEl>
                                      </p:cBhvr>
                                    </p:animEffect>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400"/>
                                        <p:tgtEl>
                                          <p:spTgt spid="356"/>
                                        </p:tgtEl>
                                        <p:attrNameLst>
                                          <p:attrName>ppt_x</p:attrName>
                                        </p:attrNameLst>
                                      </p:cBhvr>
                                      <p:tavLst>
                                        <p:tav fmla="" tm="0">
                                          <p:val>
                                            <p:strVal val="#ppt_x-1"/>
                                          </p:val>
                                        </p:tav>
                                        <p:tav fmla="" tm="100000">
                                          <p:val>
                                            <p:strVal val="#ppt_x"/>
                                          </p:val>
                                        </p:tav>
                                      </p:tavLst>
                                    </p:anim>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6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5"/>
          <p:cNvSpPr/>
          <p:nvPr/>
        </p:nvSpPr>
        <p:spPr>
          <a:xfrm>
            <a:off x="1314362" y="2018876"/>
            <a:ext cx="9291391" cy="2736955"/>
          </a:xfrm>
          <a:prstGeom prst="rect">
            <a:avLst/>
          </a:prstGeom>
        </p:spPr>
        <p:txBody>
          <a:bodyPr>
            <a:prstTxWarp prst="textPlain"/>
          </a:bodyPr>
          <a:lstStyle/>
          <a:p>
            <a:pPr lvl="0" algn="ctr"/>
            <a:r>
              <a:rPr b="1" i="0">
                <a:ln>
                  <a:noFill/>
                </a:ln>
                <a:solidFill>
                  <a:schemeClr val="accent1"/>
                </a:solidFill>
                <a:latin typeface="Inter"/>
              </a:rPr>
              <a:t>THANK YOU</a:t>
            </a:r>
          </a:p>
        </p:txBody>
      </p:sp>
      <p:grpSp>
        <p:nvGrpSpPr>
          <p:cNvPr id="388" name="Google Shape;388;p15"/>
          <p:cNvGrpSpPr/>
          <p:nvPr/>
        </p:nvGrpSpPr>
        <p:grpSpPr>
          <a:xfrm>
            <a:off x="570811" y="500256"/>
            <a:ext cx="1428174" cy="384304"/>
            <a:chOff x="3283107" y="2671620"/>
            <a:chExt cx="5622870" cy="1513045"/>
          </a:xfrm>
        </p:grpSpPr>
        <p:sp>
          <p:nvSpPr>
            <p:cNvPr id="389" name="Google Shape;389;p15"/>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0" name="Google Shape;390;p15"/>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1" name="Google Shape;391;p15"/>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2" name="Google Shape;392;p15"/>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3" name="Google Shape;393;p15"/>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4" name="Google Shape;394;p15"/>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395" name="Google Shape;395;p15"/>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396" name="Google Shape;396;p15"/>
          <p:cNvGrpSpPr/>
          <p:nvPr/>
        </p:nvGrpSpPr>
        <p:grpSpPr>
          <a:xfrm>
            <a:off x="10787062" y="6073899"/>
            <a:ext cx="1404900" cy="384000"/>
            <a:chOff x="10787062" y="6073899"/>
            <a:chExt cx="1404900" cy="384000"/>
          </a:xfrm>
        </p:grpSpPr>
        <p:sp>
          <p:nvSpPr>
            <p:cNvPr id="397" name="Google Shape;397;p15"/>
            <p:cNvSpPr/>
            <p:nvPr/>
          </p:nvSpPr>
          <p:spPr>
            <a:xfrm>
              <a:off x="10787062" y="6073899"/>
              <a:ext cx="1404900" cy="384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98" name="Google Shape;398;p15"/>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399" name="Google Shape;399;p15"/>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1</a:t>
              </a:r>
              <a:r>
                <a:rPr b="1" lang="en-US" sz="1050">
                  <a:solidFill>
                    <a:schemeClr val="lt1"/>
                  </a:solidFill>
                  <a:latin typeface="Inter"/>
                  <a:ea typeface="Inter"/>
                  <a:cs typeface="Inter"/>
                  <a:sym typeface="Inter"/>
                </a:rPr>
                <a:t>6</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rgbClr val="60080C"/>
            </a:gs>
          </a:gsLst>
          <a:lin ang="5400000" scaled="0"/>
        </a:gradFill>
      </p:bgPr>
    </p:bg>
    <p:spTree>
      <p:nvGrpSpPr>
        <p:cNvPr id="403" name="Shape 403"/>
        <p:cNvGrpSpPr/>
        <p:nvPr/>
      </p:nvGrpSpPr>
      <p:grpSpPr>
        <a:xfrm>
          <a:off x="0" y="0"/>
          <a:ext cx="0" cy="0"/>
          <a:chOff x="0" y="0"/>
          <a:chExt cx="0" cy="0"/>
        </a:xfrm>
      </p:grpSpPr>
      <p:sp>
        <p:nvSpPr>
          <p:cNvPr id="404" name="Google Shape;404;p10"/>
          <p:cNvSpPr/>
          <p:nvPr/>
        </p:nvSpPr>
        <p:spPr>
          <a:xfrm>
            <a:off x="700881" y="711200"/>
            <a:ext cx="10790238" cy="5435600"/>
          </a:xfrm>
          <a:prstGeom prst="roundRect">
            <a:avLst>
              <a:gd fmla="val 5856" name="adj"/>
            </a:avLst>
          </a:prstGeom>
          <a:gradFill>
            <a:gsLst>
              <a:gs pos="0">
                <a:srgbClr val="262626"/>
              </a:gs>
              <a:gs pos="100000">
                <a:schemeClr val="dk1"/>
              </a:gs>
            </a:gsLst>
            <a:lin ang="5400000" scaled="0"/>
          </a:gradFill>
          <a:ln>
            <a:noFill/>
          </a:ln>
          <a:effectLst>
            <a:outerShdw blurRad="355600" sx="82000" rotWithShape="0" algn="t" dir="5400000" dist="1346200" sy="820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405" name="Google Shape;405;p10"/>
          <p:cNvSpPr txBox="1"/>
          <p:nvPr>
            <p:ph type="title"/>
          </p:nvPr>
        </p:nvSpPr>
        <p:spPr>
          <a:xfrm>
            <a:off x="700875" y="598425"/>
            <a:ext cx="11080200" cy="154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11500"/>
              <a:buFont typeface="Inter"/>
              <a:buNone/>
            </a:pPr>
            <a:r>
              <a:rPr lang="en-US"/>
              <a:t>C</a:t>
            </a:r>
            <a:r>
              <a:rPr lang="en-US">
                <a:solidFill>
                  <a:schemeClr val="lt1"/>
                </a:solidFill>
              </a:rPr>
              <a:t>i</a:t>
            </a:r>
            <a:r>
              <a:rPr lang="en-US"/>
              <a:t>t</a:t>
            </a:r>
            <a:r>
              <a:rPr lang="en-US">
                <a:solidFill>
                  <a:schemeClr val="lt1"/>
                </a:solidFill>
              </a:rPr>
              <a:t>a</a:t>
            </a:r>
            <a:r>
              <a:rPr lang="en-US"/>
              <a:t>t</a:t>
            </a:r>
            <a:r>
              <a:rPr lang="en-US">
                <a:solidFill>
                  <a:schemeClr val="lt1"/>
                </a:solidFill>
              </a:rPr>
              <a:t>i</a:t>
            </a:r>
            <a:r>
              <a:rPr lang="en-US"/>
              <a:t>o</a:t>
            </a:r>
            <a:r>
              <a:rPr lang="en-US">
                <a:solidFill>
                  <a:schemeClr val="lt1"/>
                </a:solidFill>
              </a:rPr>
              <a:t>n</a:t>
            </a:r>
            <a:r>
              <a:rPr lang="en-US"/>
              <a:t>s</a:t>
            </a:r>
            <a:endParaRPr/>
          </a:p>
        </p:txBody>
      </p:sp>
      <p:sp>
        <p:nvSpPr>
          <p:cNvPr id="406" name="Google Shape;406;p10"/>
          <p:cNvSpPr txBox="1"/>
          <p:nvPr/>
        </p:nvSpPr>
        <p:spPr>
          <a:xfrm>
            <a:off x="979925" y="2720200"/>
            <a:ext cx="10356000" cy="3127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chemeClr val="lt1"/>
              </a:buClr>
              <a:buSzPts val="1600"/>
              <a:buFont typeface="Inter"/>
              <a:buChar char="-"/>
            </a:pPr>
            <a:r>
              <a:rPr b="0" i="0" lang="en-US" sz="1600" u="sng" cap="none" strike="noStrike">
                <a:solidFill>
                  <a:schemeClr val="hlink"/>
                </a:solidFill>
                <a:latin typeface="Inter"/>
                <a:ea typeface="Inter"/>
                <a:cs typeface="Inter"/>
                <a:sym typeface="Inter"/>
                <a:hlinkClick r:id="rId3"/>
              </a:rPr>
              <a:t>https://www.shrm.org/topics-tools/news/hr-magazine/tough-love-netflix#:~:text=Netflix%20has%20a%20controversial%20tough,responsible%20for%20their%20own%20development</a:t>
            </a:r>
            <a:r>
              <a:rPr b="0" i="0" lang="en-US" sz="1600" u="none" cap="none" strike="noStrike">
                <a:solidFill>
                  <a:schemeClr val="lt1"/>
                </a:solidFill>
                <a:latin typeface="Inter"/>
                <a:ea typeface="Inter"/>
                <a:cs typeface="Inter"/>
                <a:sym typeface="Inter"/>
              </a:rPr>
              <a:t> </a:t>
            </a:r>
            <a:endParaRPr b="0" i="0" sz="1600" u="none" cap="none" strike="noStrike">
              <a:solidFill>
                <a:schemeClr val="lt1"/>
              </a:solidFill>
              <a:latin typeface="Inter"/>
              <a:ea typeface="Inter"/>
              <a:cs typeface="Inter"/>
              <a:sym typeface="Inter"/>
            </a:endParaRPr>
          </a:p>
          <a:p>
            <a:pPr indent="-330200" lvl="0" marL="457200" marR="0" rtl="0" algn="l">
              <a:lnSpc>
                <a:spcPct val="150000"/>
              </a:lnSpc>
              <a:spcBef>
                <a:spcPts val="0"/>
              </a:spcBef>
              <a:spcAft>
                <a:spcPts val="0"/>
              </a:spcAft>
              <a:buClr>
                <a:schemeClr val="lt1"/>
              </a:buClr>
              <a:buSzPts val="1600"/>
              <a:buFont typeface="Inter"/>
              <a:buChar char="-"/>
            </a:pPr>
            <a:r>
              <a:rPr b="0" i="0" lang="en-US" sz="1600" u="sng" cap="none" strike="noStrike">
                <a:solidFill>
                  <a:schemeClr val="hlink"/>
                </a:solidFill>
                <a:latin typeface="Inter"/>
                <a:ea typeface="Inter"/>
                <a:cs typeface="Inter"/>
                <a:sym typeface="Inter"/>
                <a:hlinkClick r:id="rId4"/>
              </a:rPr>
              <a:t>https://hbr.org/2014/01/how-netflix-reinvented-hr</a:t>
            </a:r>
            <a:r>
              <a:rPr b="0" i="0" lang="en-US" sz="1600" u="none" cap="none" strike="noStrike">
                <a:solidFill>
                  <a:schemeClr val="lt1"/>
                </a:solidFill>
                <a:latin typeface="Inter"/>
                <a:ea typeface="Inter"/>
                <a:cs typeface="Inter"/>
                <a:sym typeface="Inter"/>
              </a:rPr>
              <a:t> </a:t>
            </a:r>
            <a:endParaRPr b="0" i="0" sz="1600" u="none" cap="none" strike="noStrike">
              <a:solidFill>
                <a:schemeClr val="lt1"/>
              </a:solidFill>
              <a:latin typeface="Inter"/>
              <a:ea typeface="Inter"/>
              <a:cs typeface="Inter"/>
              <a:sym typeface="Inter"/>
            </a:endParaRPr>
          </a:p>
          <a:p>
            <a:pPr indent="-330200" lvl="0" marL="457200" marR="0" rtl="0" algn="l">
              <a:lnSpc>
                <a:spcPct val="150000"/>
              </a:lnSpc>
              <a:spcBef>
                <a:spcPts val="0"/>
              </a:spcBef>
              <a:spcAft>
                <a:spcPts val="0"/>
              </a:spcAft>
              <a:buClr>
                <a:schemeClr val="lt1"/>
              </a:buClr>
              <a:buSzPts val="1600"/>
              <a:buFont typeface="Inter"/>
              <a:buChar char="-"/>
            </a:pPr>
            <a:r>
              <a:rPr b="0" i="0" lang="en-US" sz="1600" u="sng" cap="none" strike="noStrike">
                <a:solidFill>
                  <a:schemeClr val="hlink"/>
                </a:solidFill>
                <a:latin typeface="Inter"/>
                <a:ea typeface="Inter"/>
                <a:cs typeface="Inter"/>
                <a:sym typeface="Inter"/>
                <a:hlinkClick r:id="rId5"/>
              </a:rPr>
              <a:t>https://www.thehumancapitalhub.com/articles/netflix-human-resources-what-you-need-to-know</a:t>
            </a:r>
            <a:r>
              <a:rPr b="0" i="0" lang="en-US" sz="1600" u="none" cap="none" strike="noStrike">
                <a:solidFill>
                  <a:schemeClr val="lt1"/>
                </a:solidFill>
                <a:latin typeface="Inter"/>
                <a:ea typeface="Inter"/>
                <a:cs typeface="Inter"/>
                <a:sym typeface="Inter"/>
              </a:rPr>
              <a:t> </a:t>
            </a:r>
            <a:endParaRPr b="0" i="0" sz="1600" u="none" cap="none" strike="noStrike">
              <a:solidFill>
                <a:schemeClr val="lt1"/>
              </a:solidFill>
              <a:latin typeface="Inter"/>
              <a:ea typeface="Inter"/>
              <a:cs typeface="Inter"/>
              <a:sym typeface="Inter"/>
            </a:endParaRPr>
          </a:p>
          <a:p>
            <a:pPr indent="-330200" lvl="0" marL="457200" marR="0" rtl="0" algn="l">
              <a:lnSpc>
                <a:spcPct val="150000"/>
              </a:lnSpc>
              <a:spcBef>
                <a:spcPts val="0"/>
              </a:spcBef>
              <a:spcAft>
                <a:spcPts val="0"/>
              </a:spcAft>
              <a:buClr>
                <a:schemeClr val="lt1"/>
              </a:buClr>
              <a:buSzPts val="1600"/>
              <a:buFont typeface="Inter"/>
              <a:buChar char="-"/>
            </a:pPr>
            <a:r>
              <a:rPr b="0" i="0" lang="en-US" sz="1600" u="sng" cap="none" strike="noStrike">
                <a:solidFill>
                  <a:schemeClr val="hlink"/>
                </a:solidFill>
                <a:latin typeface="Inter"/>
                <a:ea typeface="Inter"/>
                <a:cs typeface="Inter"/>
                <a:sym typeface="Inter"/>
                <a:hlinkClick r:id="rId6"/>
              </a:rPr>
              <a:t>https://business.linkedin.com/talent-solutions/case-studies/tech/netflix</a:t>
            </a:r>
            <a:r>
              <a:rPr b="0" i="0" lang="en-US" sz="1600" u="none" cap="none" strike="noStrike">
                <a:solidFill>
                  <a:schemeClr val="lt1"/>
                </a:solidFill>
                <a:latin typeface="Inter"/>
                <a:ea typeface="Inter"/>
                <a:cs typeface="Inter"/>
                <a:sym typeface="Inter"/>
              </a:rPr>
              <a:t> </a:t>
            </a:r>
            <a:endParaRPr b="0" i="0" sz="1600" u="none" cap="none" strike="noStrike">
              <a:solidFill>
                <a:schemeClr val="lt1"/>
              </a:solidFill>
              <a:latin typeface="Inter"/>
              <a:ea typeface="Inter"/>
              <a:cs typeface="Inter"/>
              <a:sym typeface="Inter"/>
            </a:endParaRPr>
          </a:p>
        </p:txBody>
      </p:sp>
      <p:grpSp>
        <p:nvGrpSpPr>
          <p:cNvPr id="407" name="Google Shape;407;p10"/>
          <p:cNvGrpSpPr/>
          <p:nvPr/>
        </p:nvGrpSpPr>
        <p:grpSpPr>
          <a:xfrm>
            <a:off x="10787062" y="6073899"/>
            <a:ext cx="1404900" cy="384000"/>
            <a:chOff x="10787062" y="6073899"/>
            <a:chExt cx="1404900" cy="384000"/>
          </a:xfrm>
        </p:grpSpPr>
        <p:sp>
          <p:nvSpPr>
            <p:cNvPr id="408" name="Google Shape;408;p10"/>
            <p:cNvSpPr/>
            <p:nvPr/>
          </p:nvSpPr>
          <p:spPr>
            <a:xfrm>
              <a:off x="10787062" y="6073899"/>
              <a:ext cx="1404900" cy="384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409" name="Google Shape;409;p10"/>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410" name="Google Shape;410;p10"/>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1</a:t>
              </a:r>
              <a:r>
                <a:rPr b="1" lang="en-US" sz="1050">
                  <a:solidFill>
                    <a:schemeClr val="lt1"/>
                  </a:solidFill>
                  <a:latin typeface="Inter"/>
                  <a:ea typeface="Inter"/>
                  <a:cs typeface="Inter"/>
                  <a:sym typeface="Inter"/>
                </a:rPr>
                <a:t>7</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cc7fd6c8f6_0_5"/>
          <p:cNvSpPr txBox="1"/>
          <p:nvPr/>
        </p:nvSpPr>
        <p:spPr>
          <a:xfrm>
            <a:off x="3994150" y="5905675"/>
            <a:ext cx="917700" cy="9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rial"/>
              <a:ea typeface="Arial"/>
              <a:cs typeface="Arial"/>
              <a:sym typeface="Arial"/>
            </a:endParaRPr>
          </a:p>
        </p:txBody>
      </p:sp>
      <p:pic>
        <p:nvPicPr>
          <p:cNvPr id="73" name="Google Shape;73;g2cc7fd6c8f6_0_5"/>
          <p:cNvPicPr preferRelativeResize="0"/>
          <p:nvPr/>
        </p:nvPicPr>
        <p:blipFill>
          <a:blip r:embed="rId3">
            <a:alphaModFix/>
          </a:blip>
          <a:stretch>
            <a:fillRect/>
          </a:stretch>
        </p:blipFill>
        <p:spPr>
          <a:xfrm>
            <a:off x="0" y="66675"/>
            <a:ext cx="12344374" cy="6943725"/>
          </a:xfrm>
          <a:prstGeom prst="rect">
            <a:avLst/>
          </a:prstGeom>
          <a:noFill/>
          <a:ln>
            <a:noFill/>
          </a:ln>
        </p:spPr>
      </p:pic>
      <p:sp>
        <p:nvSpPr>
          <p:cNvPr id="74" name="Google Shape;74;g2cc7fd6c8f6_0_5"/>
          <p:cNvSpPr txBox="1"/>
          <p:nvPr/>
        </p:nvSpPr>
        <p:spPr>
          <a:xfrm>
            <a:off x="3796800" y="4794200"/>
            <a:ext cx="2129100" cy="526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lt2"/>
                </a:solidFill>
                <a:latin typeface="Inter SemiBold"/>
                <a:ea typeface="Inter SemiBold"/>
                <a:cs typeface="Inter SemiBold"/>
                <a:sym typeface="Inter SemiBold"/>
              </a:rPr>
              <a:t>      </a:t>
            </a:r>
            <a:r>
              <a:rPr lang="en-US" sz="2200">
                <a:solidFill>
                  <a:schemeClr val="lt2"/>
                </a:solidFill>
                <a:latin typeface="Inter SemiBold"/>
                <a:ea typeface="Inter SemiBold"/>
                <a:cs typeface="Inter SemiBold"/>
                <a:sym typeface="Inter SemiBold"/>
              </a:rPr>
              <a:t>Kushal</a:t>
            </a:r>
            <a:endParaRPr sz="2200">
              <a:solidFill>
                <a:schemeClr val="lt2"/>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f7e5cda240_0_0"/>
          <p:cNvSpPr txBox="1"/>
          <p:nvPr>
            <p:ph type="title"/>
          </p:nvPr>
        </p:nvSpPr>
        <p:spPr>
          <a:xfrm>
            <a:off x="3435950" y="462568"/>
            <a:ext cx="5257800" cy="66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4000"/>
              <a:buNone/>
            </a:pPr>
            <a:r>
              <a:rPr lang="en-US" sz="4500">
                <a:solidFill>
                  <a:srgbClr val="FF0000"/>
                </a:solidFill>
              </a:rPr>
              <a:t>CONTENTS</a:t>
            </a:r>
            <a:endParaRPr sz="4500">
              <a:solidFill>
                <a:srgbClr val="FF0000"/>
              </a:solidFill>
            </a:endParaRPr>
          </a:p>
        </p:txBody>
      </p:sp>
      <p:sp>
        <p:nvSpPr>
          <p:cNvPr id="80" name="Google Shape;80;g1f7e5cda240_0_0"/>
          <p:cNvSpPr/>
          <p:nvPr/>
        </p:nvSpPr>
        <p:spPr>
          <a:xfrm>
            <a:off x="0" y="2729225"/>
            <a:ext cx="1891800" cy="6651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500" u="none" cap="none" strike="noStrike">
                <a:solidFill>
                  <a:srgbClr val="FFFFFF"/>
                </a:solidFill>
                <a:latin typeface="Roboto"/>
                <a:ea typeface="Roboto"/>
                <a:cs typeface="Roboto"/>
                <a:sym typeface="Roboto"/>
              </a:rPr>
              <a:t>OVERVIEW</a:t>
            </a:r>
            <a:endParaRPr b="0" i="0" sz="1500" u="none" cap="none" strike="noStrike">
              <a:solidFill>
                <a:srgbClr val="FFFFFF"/>
              </a:solidFill>
              <a:latin typeface="Roboto"/>
              <a:ea typeface="Roboto"/>
              <a:cs typeface="Roboto"/>
              <a:sym typeface="Roboto"/>
            </a:endParaRPr>
          </a:p>
        </p:txBody>
      </p:sp>
      <p:sp>
        <p:nvSpPr>
          <p:cNvPr id="81" name="Google Shape;81;g1f7e5cda240_0_0"/>
          <p:cNvSpPr/>
          <p:nvPr/>
        </p:nvSpPr>
        <p:spPr>
          <a:xfrm>
            <a:off x="1505525" y="2729332"/>
            <a:ext cx="2196600" cy="665100"/>
          </a:xfrm>
          <a:prstGeom prst="chevron">
            <a:avLst>
              <a:gd fmla="val 50000" name="adj"/>
            </a:avLst>
          </a:prstGeom>
          <a:solidFill>
            <a:srgbClr val="A7291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US" u="none" cap="none" strike="noStrike">
                <a:solidFill>
                  <a:srgbClr val="FFFFFF"/>
                </a:solidFill>
                <a:latin typeface="Roboto"/>
                <a:ea typeface="Roboto"/>
                <a:cs typeface="Roboto"/>
                <a:sym typeface="Roboto"/>
              </a:rPr>
              <a:t>HR Transformation</a:t>
            </a:r>
            <a:endParaRPr b="0" i="0" u="none" cap="none" strike="noStrike">
              <a:solidFill>
                <a:srgbClr val="FFFFFF"/>
              </a:solidFill>
              <a:latin typeface="Roboto"/>
              <a:ea typeface="Roboto"/>
              <a:cs typeface="Roboto"/>
              <a:sym typeface="Roboto"/>
            </a:endParaRPr>
          </a:p>
        </p:txBody>
      </p:sp>
      <p:sp>
        <p:nvSpPr>
          <p:cNvPr id="82" name="Google Shape;82;g1f7e5cda240_0_0"/>
          <p:cNvSpPr/>
          <p:nvPr/>
        </p:nvSpPr>
        <p:spPr>
          <a:xfrm>
            <a:off x="3378616" y="2729332"/>
            <a:ext cx="2196600" cy="6651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0" i="0" lang="en-US" u="none" cap="none" strike="noStrike">
                <a:solidFill>
                  <a:srgbClr val="FFFFFF"/>
                </a:solidFill>
                <a:latin typeface="Roboto"/>
                <a:ea typeface="Roboto"/>
                <a:cs typeface="Roboto"/>
                <a:sym typeface="Roboto"/>
              </a:rPr>
              <a:t>Employee Development &amp; Retention</a:t>
            </a:r>
            <a:endParaRPr b="0" i="0" u="none" cap="none" strike="noStrike">
              <a:solidFill>
                <a:srgbClr val="FFFFFF"/>
              </a:solidFill>
              <a:latin typeface="Roboto"/>
              <a:ea typeface="Roboto"/>
              <a:cs typeface="Roboto"/>
              <a:sym typeface="Roboto"/>
            </a:endParaRPr>
          </a:p>
        </p:txBody>
      </p:sp>
      <p:sp>
        <p:nvSpPr>
          <p:cNvPr id="83" name="Google Shape;83;g1f7e5cda240_0_0"/>
          <p:cNvSpPr/>
          <p:nvPr/>
        </p:nvSpPr>
        <p:spPr>
          <a:xfrm>
            <a:off x="6840203" y="2729332"/>
            <a:ext cx="2196600" cy="6651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lang="en-US" sz="1500">
                <a:solidFill>
                  <a:srgbClr val="FFFFFF"/>
                </a:solidFill>
                <a:latin typeface="Roboto"/>
                <a:ea typeface="Roboto"/>
                <a:cs typeface="Roboto"/>
                <a:sym typeface="Roboto"/>
              </a:rPr>
              <a:t>Course Concepts</a:t>
            </a:r>
            <a:endParaRPr b="0" i="0" sz="1500" u="none" cap="none" strike="noStrike">
              <a:solidFill>
                <a:srgbClr val="FFFFFF"/>
              </a:solidFill>
              <a:latin typeface="Roboto"/>
              <a:ea typeface="Roboto"/>
              <a:cs typeface="Roboto"/>
              <a:sym typeface="Roboto"/>
            </a:endParaRPr>
          </a:p>
        </p:txBody>
      </p:sp>
      <p:sp>
        <p:nvSpPr>
          <p:cNvPr id="84" name="Google Shape;84;g1f7e5cda240_0_0"/>
          <p:cNvSpPr/>
          <p:nvPr/>
        </p:nvSpPr>
        <p:spPr>
          <a:xfrm>
            <a:off x="5203695" y="2729232"/>
            <a:ext cx="2196600" cy="6651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500" u="none" cap="none" strike="noStrike">
                <a:solidFill>
                  <a:srgbClr val="FFFFFF"/>
                </a:solidFill>
                <a:latin typeface="Roboto"/>
                <a:ea typeface="Roboto"/>
                <a:cs typeface="Roboto"/>
                <a:sym typeface="Roboto"/>
              </a:rPr>
              <a:t>Talent Acquisition</a:t>
            </a:r>
            <a:endParaRPr b="0" i="0" sz="1500" u="none" cap="none" strike="noStrike">
              <a:solidFill>
                <a:srgbClr val="FFFFFF"/>
              </a:solidFill>
              <a:latin typeface="Roboto"/>
              <a:ea typeface="Roboto"/>
              <a:cs typeface="Roboto"/>
              <a:sym typeface="Roboto"/>
            </a:endParaRPr>
          </a:p>
        </p:txBody>
      </p:sp>
      <p:sp>
        <p:nvSpPr>
          <p:cNvPr id="85" name="Google Shape;85;g1f7e5cda240_0_0"/>
          <p:cNvSpPr/>
          <p:nvPr/>
        </p:nvSpPr>
        <p:spPr>
          <a:xfrm>
            <a:off x="10446376" y="2729325"/>
            <a:ext cx="1798200" cy="665100"/>
          </a:xfrm>
          <a:prstGeom prst="chevron">
            <a:avLst>
              <a:gd fmla="val 50000" name="adj"/>
            </a:avLst>
          </a:prstGeom>
          <a:solidFill>
            <a:srgbClr val="A7291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lang="en-US">
                <a:solidFill>
                  <a:srgbClr val="FFFFFF"/>
                </a:solidFill>
                <a:latin typeface="Roboto"/>
                <a:ea typeface="Roboto"/>
                <a:cs typeface="Roboto"/>
                <a:sym typeface="Roboto"/>
              </a:rPr>
              <a:t>Alternative</a:t>
            </a:r>
            <a:br>
              <a:rPr lang="en-US">
                <a:solidFill>
                  <a:srgbClr val="FFFFFF"/>
                </a:solidFill>
                <a:latin typeface="Roboto"/>
                <a:ea typeface="Roboto"/>
                <a:cs typeface="Roboto"/>
                <a:sym typeface="Roboto"/>
              </a:rPr>
            </a:br>
            <a:r>
              <a:rPr lang="en-US">
                <a:solidFill>
                  <a:srgbClr val="FFFFFF"/>
                </a:solidFill>
                <a:latin typeface="Roboto"/>
                <a:ea typeface="Roboto"/>
                <a:cs typeface="Roboto"/>
                <a:sym typeface="Roboto"/>
              </a:rPr>
              <a:t>Strategies</a:t>
            </a:r>
            <a:endParaRPr b="0" i="0" u="none" cap="none" strike="noStrike">
              <a:solidFill>
                <a:srgbClr val="FFFFFF"/>
              </a:solidFill>
              <a:latin typeface="Roboto"/>
              <a:ea typeface="Roboto"/>
              <a:cs typeface="Roboto"/>
              <a:sym typeface="Roboto"/>
            </a:endParaRPr>
          </a:p>
        </p:txBody>
      </p:sp>
      <p:sp>
        <p:nvSpPr>
          <p:cNvPr id="86" name="Google Shape;86;g1f7e5cda240_0_0"/>
          <p:cNvSpPr/>
          <p:nvPr/>
        </p:nvSpPr>
        <p:spPr>
          <a:xfrm>
            <a:off x="8631791" y="2729232"/>
            <a:ext cx="2196600" cy="6651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lang="en-US">
                <a:solidFill>
                  <a:srgbClr val="FFFFFF"/>
                </a:solidFill>
                <a:latin typeface="Roboto"/>
                <a:ea typeface="Roboto"/>
                <a:cs typeface="Roboto"/>
                <a:sym typeface="Roboto"/>
              </a:rPr>
              <a:t>Areas for Improvements</a:t>
            </a:r>
            <a:endParaRPr b="0" i="0" u="none" cap="none" strike="noStrike">
              <a:solidFill>
                <a:srgbClr val="FFFFFF"/>
              </a:solidFill>
              <a:latin typeface="Roboto"/>
              <a:ea typeface="Roboto"/>
              <a:cs typeface="Roboto"/>
              <a:sym typeface="Roboto"/>
            </a:endParaRPr>
          </a:p>
        </p:txBody>
      </p:sp>
      <p:grpSp>
        <p:nvGrpSpPr>
          <p:cNvPr id="87" name="Google Shape;87;g1f7e5cda240_0_0"/>
          <p:cNvGrpSpPr/>
          <p:nvPr/>
        </p:nvGrpSpPr>
        <p:grpSpPr>
          <a:xfrm>
            <a:off x="148481" y="284598"/>
            <a:ext cx="1428209" cy="384313"/>
            <a:chOff x="3283107" y="2671620"/>
            <a:chExt cx="5622870" cy="1513045"/>
          </a:xfrm>
        </p:grpSpPr>
        <p:sp>
          <p:nvSpPr>
            <p:cNvPr id="88" name="Google Shape;88;g1f7e5cda240_0_0"/>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89" name="Google Shape;89;g1f7e5cda240_0_0"/>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0" name="Google Shape;90;g1f7e5cda240_0_0"/>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1" name="Google Shape;91;g1f7e5cda240_0_0"/>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2" name="Google Shape;92;g1f7e5cda240_0_0"/>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3" name="Google Shape;93;g1f7e5cda240_0_0"/>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94" name="Google Shape;94;g1f7e5cda240_0_0"/>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95" name="Google Shape;95;g1f7e5cda240_0_0"/>
          <p:cNvGrpSpPr/>
          <p:nvPr/>
        </p:nvGrpSpPr>
        <p:grpSpPr>
          <a:xfrm>
            <a:off x="10828412" y="5894174"/>
            <a:ext cx="1404900" cy="384000"/>
            <a:chOff x="10787062" y="6073899"/>
            <a:chExt cx="1404900" cy="384000"/>
          </a:xfrm>
        </p:grpSpPr>
        <p:sp>
          <p:nvSpPr>
            <p:cNvPr id="96" name="Google Shape;96;g1f7e5cda240_0_0"/>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97" name="Google Shape;97;g1f7e5cda240_0_0"/>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98" name="Google Shape;98;g1f7e5cda240_0_0"/>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03</a:t>
              </a:r>
              <a:endParaRPr b="1" i="0" sz="1050" u="none" cap="none" strike="noStrike">
                <a:solidFill>
                  <a:schemeClr val="lt1"/>
                </a:solidFill>
                <a:latin typeface="Inter"/>
                <a:ea typeface="Inter"/>
                <a:cs typeface="Inter"/>
                <a:sym typeface="Inte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pSp>
        <p:nvGrpSpPr>
          <p:cNvPr id="103" name="Google Shape;103;p3"/>
          <p:cNvGrpSpPr/>
          <p:nvPr/>
        </p:nvGrpSpPr>
        <p:grpSpPr>
          <a:xfrm>
            <a:off x="551105" y="607820"/>
            <a:ext cx="4796858" cy="8794280"/>
            <a:chOff x="9748769" y="1666875"/>
            <a:chExt cx="1922049" cy="3523773"/>
          </a:xfrm>
        </p:grpSpPr>
        <p:sp>
          <p:nvSpPr>
            <p:cNvPr id="104" name="Google Shape;104;p3"/>
            <p:cNvSpPr/>
            <p:nvPr/>
          </p:nvSpPr>
          <p:spPr>
            <a:xfrm>
              <a:off x="9748769"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05" name="Google Shape;105;p3"/>
            <p:cNvSpPr/>
            <p:nvPr/>
          </p:nvSpPr>
          <p:spPr>
            <a:xfrm>
              <a:off x="10950062"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06" name="Google Shape;106;p3"/>
            <p:cNvSpPr/>
            <p:nvPr/>
          </p:nvSpPr>
          <p:spPr>
            <a:xfrm>
              <a:off x="9748769" y="1666875"/>
              <a:ext cx="1922049" cy="3523773"/>
            </a:xfrm>
            <a:custGeom>
              <a:rect b="b" l="l" r="r" t="t"/>
              <a:pathLst>
                <a:path extrusionOk="0" h="3523773" w="1922049">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a:noFill/>
            </a:ln>
            <a:effectLst>
              <a:outerShdw blurRad="431800" rotWithShape="0" algn="tl" dir="2700000" dist="3048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107" name="Google Shape;107;p3"/>
          <p:cNvGrpSpPr/>
          <p:nvPr/>
        </p:nvGrpSpPr>
        <p:grpSpPr>
          <a:xfrm>
            <a:off x="10592709" y="164973"/>
            <a:ext cx="1428209" cy="384313"/>
            <a:chOff x="3283107" y="2671620"/>
            <a:chExt cx="5622870" cy="1513045"/>
          </a:xfrm>
        </p:grpSpPr>
        <p:sp>
          <p:nvSpPr>
            <p:cNvPr id="108" name="Google Shape;108;p3"/>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09" name="Google Shape;109;p3"/>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0" name="Google Shape;110;p3"/>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1" name="Google Shape;111;p3"/>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2" name="Google Shape;112;p3"/>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3" name="Google Shape;113;p3"/>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14" name="Google Shape;114;p3"/>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pic>
        <p:nvPicPr>
          <p:cNvPr descr="A toy bear sitting in a movie theater&#10;&#10;Description automatically generated" id="115" name="Google Shape;115;p3"/>
          <p:cNvPicPr preferRelativeResize="0"/>
          <p:nvPr>
            <p:ph idx="2" type="pic"/>
          </p:nvPr>
        </p:nvPicPr>
        <p:blipFill rotWithShape="1">
          <a:blip r:embed="rId3">
            <a:alphaModFix/>
          </a:blip>
          <a:srcRect b="2" l="0" r="0" t="3"/>
          <a:stretch/>
        </p:blipFill>
        <p:spPr>
          <a:xfrm>
            <a:off x="8111432" y="3737834"/>
            <a:ext cx="4005942" cy="3120166"/>
          </a:xfrm>
          <a:prstGeom prst="rect">
            <a:avLst/>
          </a:prstGeom>
          <a:noFill/>
          <a:ln>
            <a:noFill/>
          </a:ln>
        </p:spPr>
      </p:pic>
      <p:sp>
        <p:nvSpPr>
          <p:cNvPr id="116" name="Google Shape;116;p3"/>
          <p:cNvSpPr txBox="1"/>
          <p:nvPr>
            <p:ph type="title"/>
          </p:nvPr>
        </p:nvSpPr>
        <p:spPr>
          <a:xfrm>
            <a:off x="5902600" y="360021"/>
            <a:ext cx="5257800" cy="664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5700"/>
              <a:t>OVER</a:t>
            </a:r>
            <a:r>
              <a:rPr lang="en-US" sz="4600">
                <a:solidFill>
                  <a:schemeClr val="lt1"/>
                </a:solidFill>
              </a:rPr>
              <a:t>VIEW</a:t>
            </a:r>
            <a:endParaRPr sz="4600">
              <a:solidFill>
                <a:schemeClr val="lt1"/>
              </a:solidFill>
            </a:endParaRPr>
          </a:p>
        </p:txBody>
      </p:sp>
      <p:sp>
        <p:nvSpPr>
          <p:cNvPr id="117" name="Google Shape;117;p3"/>
          <p:cNvSpPr txBox="1"/>
          <p:nvPr>
            <p:ph idx="1" type="body"/>
          </p:nvPr>
        </p:nvSpPr>
        <p:spPr>
          <a:xfrm>
            <a:off x="5417050" y="1093200"/>
            <a:ext cx="5370000" cy="4671600"/>
          </a:xfrm>
          <a:prstGeom prst="rect">
            <a:avLst/>
          </a:prstGeom>
          <a:noFill/>
          <a:ln>
            <a:noFill/>
          </a:ln>
        </p:spPr>
        <p:txBody>
          <a:bodyPr anchorCtr="0" anchor="t" bIns="45700" lIns="91425" spcFirstLastPara="1" rIns="91425" wrap="square" tIns="45700">
            <a:spAutoFit/>
          </a:bodyPr>
          <a:lstStyle/>
          <a:p>
            <a:pPr indent="-336550" lvl="0" marL="457200" rtl="0" algn="l">
              <a:lnSpc>
                <a:spcPct val="150000"/>
              </a:lnSpc>
              <a:spcBef>
                <a:spcPts val="2300"/>
              </a:spcBef>
              <a:spcAft>
                <a:spcPts val="0"/>
              </a:spcAft>
              <a:buClr>
                <a:schemeClr val="lt1"/>
              </a:buClr>
              <a:buSzPts val="1700"/>
              <a:buFont typeface="Inter"/>
              <a:buChar char="➢"/>
            </a:pPr>
            <a:r>
              <a:rPr b="1" lang="en-US" sz="1700">
                <a:solidFill>
                  <a:schemeClr val="lt1"/>
                </a:solidFill>
              </a:rPr>
              <a:t>Founded in 1997 by Reed Hastings and Marc Randolph</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Initially offered rentable DVDs</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Introduced subscription service for unlimited DVD rentals</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Expanded globally by 2016</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Emphasizes original content creation</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Invests in localizing content for diverse markets</a:t>
            </a:r>
            <a:endParaRPr b="1" sz="1700">
              <a:solidFill>
                <a:schemeClr val="lt1"/>
              </a:solidFill>
            </a:endParaRPr>
          </a:p>
          <a:p>
            <a:pPr indent="-336550" lvl="0" marL="457200" rtl="0" algn="l">
              <a:lnSpc>
                <a:spcPct val="150000"/>
              </a:lnSpc>
              <a:spcBef>
                <a:spcPts val="0"/>
              </a:spcBef>
              <a:spcAft>
                <a:spcPts val="0"/>
              </a:spcAft>
              <a:buClr>
                <a:schemeClr val="lt1"/>
              </a:buClr>
              <a:buSzPts val="1700"/>
              <a:buFont typeface="Inter"/>
              <a:buChar char="➢"/>
            </a:pPr>
            <a:r>
              <a:rPr b="1" lang="en-US" sz="1700">
                <a:solidFill>
                  <a:schemeClr val="lt1"/>
                </a:solidFill>
              </a:rPr>
              <a:t>Offers features like offline viewing, multiple user profiles, and personalized recommendations</a:t>
            </a:r>
            <a:endParaRPr b="1" sz="1700">
              <a:solidFill>
                <a:schemeClr val="lt1"/>
              </a:solidFill>
            </a:endParaRPr>
          </a:p>
        </p:txBody>
      </p:sp>
      <p:grpSp>
        <p:nvGrpSpPr>
          <p:cNvPr id="118" name="Google Shape;118;p3"/>
          <p:cNvGrpSpPr/>
          <p:nvPr/>
        </p:nvGrpSpPr>
        <p:grpSpPr>
          <a:xfrm>
            <a:off x="10787062" y="6073899"/>
            <a:ext cx="1404938" cy="384051"/>
            <a:chOff x="10787062" y="6073899"/>
            <a:chExt cx="1404938" cy="384051"/>
          </a:xfrm>
        </p:grpSpPr>
        <p:sp>
          <p:nvSpPr>
            <p:cNvPr id="119" name="Google Shape;119;p3"/>
            <p:cNvSpPr/>
            <p:nvPr/>
          </p:nvSpPr>
          <p:spPr>
            <a:xfrm>
              <a:off x="10787062" y="6073899"/>
              <a:ext cx="1404938" cy="384051"/>
            </a:xfrm>
            <a:prstGeom prst="rect">
              <a:avLst/>
            </a:prstGeom>
            <a:solidFill>
              <a:schemeClr val="l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20" name="Google Shape;120;p3"/>
            <p:cNvSpPr/>
            <p:nvPr/>
          </p:nvSpPr>
          <p:spPr>
            <a:xfrm>
              <a:off x="10787062" y="6073899"/>
              <a:ext cx="120040" cy="3840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21" name="Google Shape;121;p3"/>
            <p:cNvSpPr txBox="1"/>
            <p:nvPr/>
          </p:nvSpPr>
          <p:spPr>
            <a:xfrm>
              <a:off x="10971146" y="6138966"/>
              <a:ext cx="37571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4</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500"/>
                                        <p:tgtEl>
                                          <p:spTgt spid="11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500"/>
                                        <p:tgtEl>
                                          <p:spTgt spid="11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500"/>
                                        <p:tgtEl>
                                          <p:spTgt spid="117">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500"/>
                                        <p:tgtEl>
                                          <p:spTgt spid="117">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Effect filter="fade" transition="in">
                                      <p:cBhvr>
                                        <p:cTn dur="500"/>
                                        <p:tgtEl>
                                          <p:spTgt spid="117">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animEffect filter="fade" transition="in">
                                      <p:cBhvr>
                                        <p:cTn dur="500"/>
                                        <p:tgtEl>
                                          <p:spTgt spid="117">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animEffect filter="fade" transition="in">
                                      <p:cBhvr>
                                        <p:cTn dur="500"/>
                                        <p:tgtEl>
                                          <p:spTgt spid="11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p4"/>
          <p:cNvGrpSpPr/>
          <p:nvPr/>
        </p:nvGrpSpPr>
        <p:grpSpPr>
          <a:xfrm>
            <a:off x="7664445" y="65270"/>
            <a:ext cx="4796858" cy="8794280"/>
            <a:chOff x="9748769" y="1666875"/>
            <a:chExt cx="1922049" cy="3523773"/>
          </a:xfrm>
        </p:grpSpPr>
        <p:sp>
          <p:nvSpPr>
            <p:cNvPr id="127" name="Google Shape;127;p4"/>
            <p:cNvSpPr/>
            <p:nvPr/>
          </p:nvSpPr>
          <p:spPr>
            <a:xfrm>
              <a:off x="9748769"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28" name="Google Shape;128;p4"/>
            <p:cNvSpPr/>
            <p:nvPr/>
          </p:nvSpPr>
          <p:spPr>
            <a:xfrm>
              <a:off x="10950062"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29" name="Google Shape;129;p4"/>
            <p:cNvSpPr/>
            <p:nvPr/>
          </p:nvSpPr>
          <p:spPr>
            <a:xfrm>
              <a:off x="9748769" y="1666875"/>
              <a:ext cx="1922049" cy="3523773"/>
            </a:xfrm>
            <a:custGeom>
              <a:rect b="b" l="l" r="r" t="t"/>
              <a:pathLst>
                <a:path extrusionOk="0" h="3523773" w="1922049">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a:noFill/>
            </a:ln>
            <a:effectLst>
              <a:outerShdw blurRad="431800" rotWithShape="0" algn="tl" dir="2700000" dist="3048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130" name="Google Shape;130;p4"/>
          <p:cNvGrpSpPr/>
          <p:nvPr/>
        </p:nvGrpSpPr>
        <p:grpSpPr>
          <a:xfrm flipH="1">
            <a:off x="0" y="6073899"/>
            <a:ext cx="1404938" cy="384051"/>
            <a:chOff x="10787062" y="6073899"/>
            <a:chExt cx="1404938" cy="384051"/>
          </a:xfrm>
        </p:grpSpPr>
        <p:sp>
          <p:nvSpPr>
            <p:cNvPr id="131" name="Google Shape;131;p4"/>
            <p:cNvSpPr/>
            <p:nvPr/>
          </p:nvSpPr>
          <p:spPr>
            <a:xfrm>
              <a:off x="10787062" y="6073899"/>
              <a:ext cx="1404938" cy="384051"/>
            </a:xfrm>
            <a:prstGeom prst="rect">
              <a:avLst/>
            </a:prstGeom>
            <a:solidFill>
              <a:schemeClr val="l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32" name="Google Shape;132;p4"/>
            <p:cNvSpPr/>
            <p:nvPr/>
          </p:nvSpPr>
          <p:spPr>
            <a:xfrm>
              <a:off x="10787062" y="6073899"/>
              <a:ext cx="120040" cy="3840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33" name="Google Shape;133;p4"/>
            <p:cNvSpPr txBox="1"/>
            <p:nvPr/>
          </p:nvSpPr>
          <p:spPr>
            <a:xfrm>
              <a:off x="10971146" y="6138966"/>
              <a:ext cx="37571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5</a:t>
              </a:r>
              <a:endParaRPr b="1" i="0" sz="1050" u="none" cap="none" strike="noStrike">
                <a:solidFill>
                  <a:schemeClr val="lt1"/>
                </a:solidFill>
                <a:latin typeface="Inter"/>
                <a:ea typeface="Inter"/>
                <a:cs typeface="Inter"/>
                <a:sym typeface="Inter"/>
              </a:endParaRPr>
            </a:p>
          </p:txBody>
        </p:sp>
      </p:grpSp>
      <p:grpSp>
        <p:nvGrpSpPr>
          <p:cNvPr id="134" name="Google Shape;134;p4"/>
          <p:cNvGrpSpPr/>
          <p:nvPr/>
        </p:nvGrpSpPr>
        <p:grpSpPr>
          <a:xfrm>
            <a:off x="570811" y="500256"/>
            <a:ext cx="1428174" cy="384304"/>
            <a:chOff x="3283107" y="2671620"/>
            <a:chExt cx="5622870" cy="1513045"/>
          </a:xfrm>
        </p:grpSpPr>
        <p:sp>
          <p:nvSpPr>
            <p:cNvPr id="135" name="Google Shape;135;p4"/>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36" name="Google Shape;136;p4"/>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37" name="Google Shape;137;p4"/>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38" name="Google Shape;138;p4"/>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39" name="Google Shape;139;p4"/>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40" name="Google Shape;140;p4"/>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41" name="Google Shape;141;p4"/>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142" name="Google Shape;142;p4"/>
          <p:cNvSpPr/>
          <p:nvPr/>
        </p:nvSpPr>
        <p:spPr>
          <a:xfrm>
            <a:off x="5346027" y="6211041"/>
            <a:ext cx="4147333" cy="36368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43" name="Google Shape;143;p4"/>
          <p:cNvSpPr txBox="1"/>
          <p:nvPr>
            <p:ph type="title"/>
          </p:nvPr>
        </p:nvSpPr>
        <p:spPr>
          <a:xfrm>
            <a:off x="391125" y="913688"/>
            <a:ext cx="6932700" cy="114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6000"/>
              <a:t>HR</a:t>
            </a:r>
            <a:r>
              <a:rPr lang="en-US"/>
              <a:t> </a:t>
            </a:r>
            <a:r>
              <a:rPr lang="en-US">
                <a:solidFill>
                  <a:schemeClr val="lt1"/>
                </a:solidFill>
              </a:rPr>
              <a:t>TRANSFORMATION </a:t>
            </a:r>
            <a:endParaRPr>
              <a:solidFill>
                <a:schemeClr val="lt1"/>
              </a:solidFill>
            </a:endParaRPr>
          </a:p>
        </p:txBody>
      </p:sp>
      <p:pic>
        <p:nvPicPr>
          <p:cNvPr descr="A cartoon character sitting on a red couch eating popcorn&#10;&#10;Description automatically generated" id="144" name="Google Shape;144;p4"/>
          <p:cNvPicPr preferRelativeResize="0"/>
          <p:nvPr>
            <p:ph idx="2" type="pic"/>
          </p:nvPr>
        </p:nvPicPr>
        <p:blipFill rotWithShape="1">
          <a:blip r:embed="rId3">
            <a:alphaModFix/>
          </a:blip>
          <a:srcRect b="6" l="0" r="0" t="7"/>
          <a:stretch/>
        </p:blipFill>
        <p:spPr>
          <a:xfrm>
            <a:off x="6349189" y="2853928"/>
            <a:ext cx="4147335" cy="3949487"/>
          </a:xfrm>
          <a:prstGeom prst="rect">
            <a:avLst/>
          </a:prstGeom>
          <a:noFill/>
          <a:ln>
            <a:noFill/>
          </a:ln>
        </p:spPr>
      </p:pic>
      <p:sp>
        <p:nvSpPr>
          <p:cNvPr id="145" name="Google Shape;145;p4"/>
          <p:cNvSpPr txBox="1"/>
          <p:nvPr/>
        </p:nvSpPr>
        <p:spPr>
          <a:xfrm>
            <a:off x="570825" y="2086400"/>
            <a:ext cx="5946000" cy="34899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Emphasizes "freedom and responsibility" in its culture</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Trusts employees and promotes high performance</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Fosters a dynamic environment with minimal bureaucracy</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Encourages innovation and calculated risks</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Values employee opinions and creativity</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Unconventional HR strategies, such as unlimited vacation time</a:t>
            </a:r>
            <a:endParaRPr b="1" i="0" sz="1900" u="none" cap="none" strike="noStrike">
              <a:solidFill>
                <a:schemeClr val="lt1"/>
              </a:solidFill>
              <a:latin typeface="Inter"/>
              <a:ea typeface="Inter"/>
              <a:cs typeface="Inter"/>
              <a:sym typeface="Inter"/>
            </a:endParaRPr>
          </a:p>
          <a:p>
            <a:pPr indent="-349250" lvl="0" marL="457200" marR="0" rtl="0" algn="l">
              <a:lnSpc>
                <a:spcPct val="100000"/>
              </a:lnSpc>
              <a:spcBef>
                <a:spcPts val="0"/>
              </a:spcBef>
              <a:spcAft>
                <a:spcPts val="0"/>
              </a:spcAft>
              <a:buClr>
                <a:schemeClr val="lt1"/>
              </a:buClr>
              <a:buSzPts val="1900"/>
              <a:buFont typeface="Inter"/>
              <a:buChar char="➢"/>
            </a:pPr>
            <a:r>
              <a:rPr b="1" i="0" lang="en-US" sz="1900" u="none" cap="none" strike="noStrike">
                <a:solidFill>
                  <a:schemeClr val="lt1"/>
                </a:solidFill>
                <a:latin typeface="Inter"/>
                <a:ea typeface="Inter"/>
                <a:cs typeface="Inter"/>
                <a:sym typeface="Inter"/>
              </a:rPr>
              <a:t>Uses ongoing feedback and coaching instead of formal reviews</a:t>
            </a:r>
            <a:endParaRPr b="1" i="0" sz="1900" u="none" cap="none" strike="noStrike">
              <a:solidFill>
                <a:schemeClr val="lt1"/>
              </a:solidFill>
              <a:latin typeface="Inter"/>
              <a:ea typeface="Inter"/>
              <a:cs typeface="Inter"/>
              <a:sym typeface="Inter"/>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highlight>
                <a:schemeClr val="dk1"/>
              </a:highlight>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p:nvPr/>
        </p:nvSpPr>
        <p:spPr>
          <a:xfrm>
            <a:off x="550875" y="2593200"/>
            <a:ext cx="5545200" cy="2960400"/>
          </a:xfrm>
          <a:prstGeom prst="roundRect">
            <a:avLst>
              <a:gd fmla="val 5733" name="adj"/>
            </a:avLst>
          </a:prstGeom>
          <a:gradFill>
            <a:gsLst>
              <a:gs pos="0">
                <a:schemeClr val="accent1"/>
              </a:gs>
              <a:gs pos="100000">
                <a:srgbClr val="60080C"/>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pic>
        <p:nvPicPr>
          <p:cNvPr id="151" name="Google Shape;151;p5"/>
          <p:cNvPicPr preferRelativeResize="0"/>
          <p:nvPr/>
        </p:nvPicPr>
        <p:blipFill rotWithShape="1">
          <a:blip r:embed="rId3">
            <a:alphaModFix/>
          </a:blip>
          <a:srcRect b="0" l="0" r="0" t="0"/>
          <a:stretch/>
        </p:blipFill>
        <p:spPr>
          <a:xfrm>
            <a:off x="5250718" y="2718498"/>
            <a:ext cx="710508" cy="710508"/>
          </a:xfrm>
          <a:prstGeom prst="rect">
            <a:avLst/>
          </a:prstGeom>
          <a:noFill/>
          <a:ln>
            <a:noFill/>
          </a:ln>
        </p:spPr>
      </p:pic>
      <p:sp>
        <p:nvSpPr>
          <p:cNvPr id="152" name="Google Shape;152;p5"/>
          <p:cNvSpPr txBox="1"/>
          <p:nvPr/>
        </p:nvSpPr>
        <p:spPr>
          <a:xfrm>
            <a:off x="761399" y="3284000"/>
            <a:ext cx="5199900" cy="21702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9375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Shift from traditional performance reviews to informal 360-degree reviews</a:t>
            </a:r>
            <a:br>
              <a:rPr b="1" i="0" lang="en-US" sz="1600" u="none" cap="none" strike="noStrike">
                <a:solidFill>
                  <a:schemeClr val="lt1"/>
                </a:solidFill>
                <a:latin typeface="Inter"/>
                <a:ea typeface="Inter"/>
                <a:cs typeface="Inter"/>
                <a:sym typeface="Inter"/>
              </a:rPr>
            </a:br>
            <a:endParaRPr b="1" i="0" sz="1600" u="none" cap="none" strike="noStrike">
              <a:solidFill>
                <a:schemeClr val="lt1"/>
              </a:solidFill>
              <a:latin typeface="Inter"/>
              <a:ea typeface="Inter"/>
              <a:cs typeface="Inter"/>
              <a:sym typeface="Inter"/>
            </a:endParaRPr>
          </a:p>
          <a:p>
            <a:pPr indent="-330200" lvl="0" marL="457200" marR="0" rtl="0" algn="l">
              <a:lnSpc>
                <a:spcPct val="9375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Emphasis on frequent feedback and honest communication</a:t>
            </a:r>
            <a:br>
              <a:rPr b="1" i="0" lang="en-US" sz="1600" u="none" cap="none" strike="noStrike">
                <a:solidFill>
                  <a:schemeClr val="lt1"/>
                </a:solidFill>
                <a:latin typeface="Inter"/>
                <a:ea typeface="Inter"/>
                <a:cs typeface="Inter"/>
                <a:sym typeface="Inter"/>
              </a:rPr>
            </a:br>
            <a:endParaRPr b="1" i="0" sz="1600" u="none" cap="none" strike="noStrike">
              <a:solidFill>
                <a:schemeClr val="lt1"/>
              </a:solidFill>
              <a:latin typeface="Inter"/>
              <a:ea typeface="Inter"/>
              <a:cs typeface="Inter"/>
              <a:sym typeface="Inter"/>
            </a:endParaRPr>
          </a:p>
          <a:p>
            <a:pPr indent="-330200" lvl="0" marL="457200" marR="0" rtl="0" algn="l">
              <a:lnSpc>
                <a:spcPct val="9375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Impact on employee satisfaction and retention rates</a:t>
            </a:r>
            <a:endParaRPr b="1" i="0" sz="1600" u="none" cap="none" strike="noStrike">
              <a:solidFill>
                <a:schemeClr val="lt1"/>
              </a:solidFill>
              <a:latin typeface="Inter"/>
              <a:ea typeface="Inter"/>
              <a:cs typeface="Inter"/>
              <a:sym typeface="Inter"/>
            </a:endParaRPr>
          </a:p>
          <a:p>
            <a:pPr indent="0" lvl="0" marL="0" marR="0" rtl="0" algn="l">
              <a:lnSpc>
                <a:spcPct val="93750"/>
              </a:lnSpc>
              <a:spcBef>
                <a:spcPts val="0"/>
              </a:spcBef>
              <a:spcAft>
                <a:spcPts val="0"/>
              </a:spcAft>
              <a:buClr>
                <a:srgbClr val="000000"/>
              </a:buClr>
              <a:buSzPts val="1600"/>
              <a:buFont typeface="Arial"/>
              <a:buNone/>
            </a:pPr>
            <a:r>
              <a:t/>
            </a:r>
            <a:endParaRPr b="1" i="0" sz="1600" u="none" cap="none" strike="noStrike">
              <a:solidFill>
                <a:schemeClr val="lt1"/>
              </a:solidFill>
              <a:latin typeface="Inter"/>
              <a:ea typeface="Inter"/>
              <a:cs typeface="Inter"/>
              <a:sym typeface="Inter"/>
            </a:endParaRPr>
          </a:p>
        </p:txBody>
      </p:sp>
      <p:sp>
        <p:nvSpPr>
          <p:cNvPr id="153" name="Google Shape;153;p5"/>
          <p:cNvSpPr txBox="1"/>
          <p:nvPr/>
        </p:nvSpPr>
        <p:spPr>
          <a:xfrm>
            <a:off x="828934" y="4576443"/>
            <a:ext cx="49890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61904"/>
              </a:lnSpc>
              <a:spcBef>
                <a:spcPts val="0"/>
              </a:spcBef>
              <a:spcAft>
                <a:spcPts val="0"/>
              </a:spcAft>
              <a:buClr>
                <a:srgbClr val="000000"/>
              </a:buClr>
              <a:buSzPts val="1050"/>
              <a:buFont typeface="Arial"/>
              <a:buNone/>
            </a:pPr>
            <a:r>
              <a:t/>
            </a:r>
            <a:endParaRPr b="0" i="0" sz="1050" u="none" cap="none" strike="noStrike">
              <a:solidFill>
                <a:schemeClr val="lt1"/>
              </a:solidFill>
              <a:latin typeface="Inter"/>
              <a:ea typeface="Inter"/>
              <a:cs typeface="Inter"/>
              <a:sym typeface="Inter"/>
            </a:endParaRPr>
          </a:p>
        </p:txBody>
      </p:sp>
      <p:sp>
        <p:nvSpPr>
          <p:cNvPr id="154" name="Google Shape;154;p5"/>
          <p:cNvSpPr/>
          <p:nvPr/>
        </p:nvSpPr>
        <p:spPr>
          <a:xfrm>
            <a:off x="550875" y="1570624"/>
            <a:ext cx="5545200" cy="813300"/>
          </a:xfrm>
          <a:prstGeom prst="roundRect">
            <a:avLst>
              <a:gd fmla="val 5733" name="adj"/>
            </a:avLst>
          </a:prstGeom>
          <a:gradFill>
            <a:gsLst>
              <a:gs pos="0">
                <a:schemeClr val="lt1"/>
              </a:gs>
              <a:gs pos="100000">
                <a:srgbClr val="BFBFB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55" name="Google Shape;155;p5"/>
          <p:cNvSpPr txBox="1"/>
          <p:nvPr/>
        </p:nvSpPr>
        <p:spPr>
          <a:xfrm>
            <a:off x="570825" y="1584725"/>
            <a:ext cx="4741200" cy="871500"/>
          </a:xfrm>
          <a:prstGeom prst="rect">
            <a:avLst/>
          </a:prstGeom>
          <a:noFill/>
          <a:ln>
            <a:noFill/>
          </a:ln>
        </p:spPr>
        <p:txBody>
          <a:bodyPr anchorCtr="0" anchor="t" bIns="45700" lIns="91425" spcFirstLastPara="1" rIns="91425" wrap="square" tIns="45700">
            <a:spAutoFit/>
          </a:bodyPr>
          <a:lstStyle/>
          <a:p>
            <a:pPr indent="0" lvl="0" marL="0" marR="0" rtl="0" algn="ctr">
              <a:lnSpc>
                <a:spcPct val="93750"/>
              </a:lnSpc>
              <a:spcBef>
                <a:spcPts val="0"/>
              </a:spcBef>
              <a:spcAft>
                <a:spcPts val="0"/>
              </a:spcAft>
              <a:buClr>
                <a:srgbClr val="000000"/>
              </a:buClr>
              <a:buSzPts val="2000"/>
              <a:buFont typeface="Arial"/>
              <a:buNone/>
            </a:pPr>
            <a:r>
              <a:rPr b="1" i="0" lang="en-US" sz="2800" u="none" cap="none" strike="noStrike">
                <a:solidFill>
                  <a:schemeClr val="accent1"/>
                </a:solidFill>
                <a:latin typeface="Inter"/>
                <a:ea typeface="Inter"/>
                <a:cs typeface="Inter"/>
                <a:sym typeface="Inter"/>
              </a:rPr>
              <a:t>Employee Development</a:t>
            </a:r>
            <a:r>
              <a:rPr b="1" i="0" lang="en-US" sz="2000" u="none" cap="none" strike="noStrike">
                <a:solidFill>
                  <a:srgbClr val="000000"/>
                </a:solidFill>
                <a:latin typeface="Inter"/>
                <a:ea typeface="Inter"/>
                <a:cs typeface="Inter"/>
                <a:sym typeface="Inter"/>
              </a:rPr>
              <a:t> &amp;    </a:t>
            </a:r>
            <a:r>
              <a:rPr b="1" i="0" lang="en-US" sz="2600" u="none" cap="none" strike="noStrike">
                <a:solidFill>
                  <a:schemeClr val="dk1"/>
                </a:solidFill>
                <a:latin typeface="Inter"/>
                <a:ea typeface="Inter"/>
                <a:cs typeface="Inter"/>
                <a:sym typeface="Inter"/>
              </a:rPr>
              <a:t>Retention</a:t>
            </a:r>
            <a:endParaRPr b="1" i="0" sz="2600" u="none" cap="none" strike="noStrike">
              <a:solidFill>
                <a:schemeClr val="dk1"/>
              </a:solidFill>
              <a:latin typeface="Inter"/>
              <a:ea typeface="Inter"/>
              <a:cs typeface="Inter"/>
              <a:sym typeface="Inter"/>
            </a:endParaRPr>
          </a:p>
        </p:txBody>
      </p:sp>
      <p:pic>
        <p:nvPicPr>
          <p:cNvPr id="156" name="Google Shape;156;p5"/>
          <p:cNvPicPr preferRelativeResize="0"/>
          <p:nvPr/>
        </p:nvPicPr>
        <p:blipFill rotWithShape="1">
          <a:blip r:embed="rId4">
            <a:alphaModFix/>
          </a:blip>
          <a:srcRect b="0" l="0" r="0" t="0"/>
          <a:stretch/>
        </p:blipFill>
        <p:spPr>
          <a:xfrm>
            <a:off x="5302960" y="1674248"/>
            <a:ext cx="606049" cy="606049"/>
          </a:xfrm>
          <a:prstGeom prst="rect">
            <a:avLst/>
          </a:prstGeom>
          <a:noFill/>
          <a:ln>
            <a:noFill/>
          </a:ln>
        </p:spPr>
      </p:pic>
      <p:pic>
        <p:nvPicPr>
          <p:cNvPr descr="A movie tickets and a drink&#10;&#10;Description automatically generated" id="157" name="Google Shape;157;p5"/>
          <p:cNvPicPr preferRelativeResize="0"/>
          <p:nvPr>
            <p:ph idx="2" type="pic"/>
          </p:nvPr>
        </p:nvPicPr>
        <p:blipFill rotWithShape="1">
          <a:blip r:embed="rId5">
            <a:alphaModFix/>
          </a:blip>
          <a:srcRect b="0" l="1" r="1" t="0"/>
          <a:stretch/>
        </p:blipFill>
        <p:spPr>
          <a:xfrm>
            <a:off x="8797749" y="-280874"/>
            <a:ext cx="3320351" cy="3138547"/>
          </a:xfrm>
          <a:prstGeom prst="rect">
            <a:avLst/>
          </a:prstGeom>
          <a:noFill/>
          <a:ln>
            <a:noFill/>
          </a:ln>
        </p:spPr>
      </p:pic>
      <p:grpSp>
        <p:nvGrpSpPr>
          <p:cNvPr id="158" name="Google Shape;158;p5"/>
          <p:cNvGrpSpPr/>
          <p:nvPr/>
        </p:nvGrpSpPr>
        <p:grpSpPr>
          <a:xfrm>
            <a:off x="570811" y="500256"/>
            <a:ext cx="1428174" cy="384304"/>
            <a:chOff x="3283107" y="2671620"/>
            <a:chExt cx="5622870" cy="1513045"/>
          </a:xfrm>
        </p:grpSpPr>
        <p:sp>
          <p:nvSpPr>
            <p:cNvPr id="159" name="Google Shape;159;p5"/>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0" name="Google Shape;160;p5"/>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1" name="Google Shape;161;p5"/>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2" name="Google Shape;162;p5"/>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3" name="Google Shape;163;p5"/>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4" name="Google Shape;164;p5"/>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65" name="Google Shape;165;p5"/>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166" name="Google Shape;166;p5"/>
          <p:cNvSpPr/>
          <p:nvPr/>
        </p:nvSpPr>
        <p:spPr>
          <a:xfrm>
            <a:off x="6306600" y="3735625"/>
            <a:ext cx="1624200" cy="1306500"/>
          </a:xfrm>
          <a:prstGeom prst="cloudCallout">
            <a:avLst>
              <a:gd fmla="val -20833" name="adj1"/>
              <a:gd fmla="val 625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Arial"/>
                <a:ea typeface="Arial"/>
                <a:cs typeface="Arial"/>
                <a:sym typeface="Arial"/>
              </a:rPr>
              <a:t>START</a:t>
            </a:r>
            <a:endParaRPr b="1" i="0" sz="2100" u="none" cap="none" strike="noStrike">
              <a:solidFill>
                <a:srgbClr val="000000"/>
              </a:solidFill>
              <a:latin typeface="Arial"/>
              <a:ea typeface="Arial"/>
              <a:cs typeface="Arial"/>
              <a:sym typeface="Arial"/>
            </a:endParaRPr>
          </a:p>
        </p:txBody>
      </p:sp>
      <p:sp>
        <p:nvSpPr>
          <p:cNvPr id="167" name="Google Shape;167;p5"/>
          <p:cNvSpPr/>
          <p:nvPr/>
        </p:nvSpPr>
        <p:spPr>
          <a:xfrm>
            <a:off x="8141325" y="3735625"/>
            <a:ext cx="1624200" cy="1306500"/>
          </a:xfrm>
          <a:prstGeom prst="cloudCallout">
            <a:avLst>
              <a:gd fmla="val -20833" name="adj1"/>
              <a:gd fmla="val 625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dk1"/>
                </a:solidFill>
                <a:latin typeface="Arial"/>
                <a:ea typeface="Arial"/>
                <a:cs typeface="Arial"/>
                <a:sym typeface="Arial"/>
              </a:rPr>
              <a:t>STOP</a:t>
            </a:r>
            <a:endParaRPr b="1" i="0" sz="2100" u="none" cap="none" strike="noStrike">
              <a:solidFill>
                <a:schemeClr val="dk1"/>
              </a:solidFill>
              <a:latin typeface="Arial"/>
              <a:ea typeface="Arial"/>
              <a:cs typeface="Arial"/>
              <a:sym typeface="Arial"/>
            </a:endParaRPr>
          </a:p>
        </p:txBody>
      </p:sp>
      <p:sp>
        <p:nvSpPr>
          <p:cNvPr id="168" name="Google Shape;168;p5"/>
          <p:cNvSpPr/>
          <p:nvPr/>
        </p:nvSpPr>
        <p:spPr>
          <a:xfrm>
            <a:off x="9908500" y="3715850"/>
            <a:ext cx="2137500" cy="1306500"/>
          </a:xfrm>
          <a:prstGeom prst="cloudCallout">
            <a:avLst>
              <a:gd fmla="val -20833" name="adj1"/>
              <a:gd fmla="val 625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CONTINUE</a:t>
            </a:r>
            <a:endParaRPr b="1" i="0" sz="1800" u="none" cap="none" strike="noStrike">
              <a:solidFill>
                <a:schemeClr val="dk1"/>
              </a:solidFill>
              <a:latin typeface="Arial"/>
              <a:ea typeface="Arial"/>
              <a:cs typeface="Arial"/>
              <a:sym typeface="Arial"/>
            </a:endParaRPr>
          </a:p>
        </p:txBody>
      </p:sp>
      <p:grpSp>
        <p:nvGrpSpPr>
          <p:cNvPr id="169" name="Google Shape;169;p5"/>
          <p:cNvGrpSpPr/>
          <p:nvPr/>
        </p:nvGrpSpPr>
        <p:grpSpPr>
          <a:xfrm flipH="1">
            <a:off x="38" y="6073899"/>
            <a:ext cx="1404900" cy="384000"/>
            <a:chOff x="10787062" y="6073899"/>
            <a:chExt cx="1404900" cy="384000"/>
          </a:xfrm>
        </p:grpSpPr>
        <p:sp>
          <p:nvSpPr>
            <p:cNvPr id="170" name="Google Shape;170;p5"/>
            <p:cNvSpPr/>
            <p:nvPr/>
          </p:nvSpPr>
          <p:spPr>
            <a:xfrm>
              <a:off x="10787062" y="6073899"/>
              <a:ext cx="1404900" cy="384000"/>
            </a:xfrm>
            <a:prstGeom prst="rect">
              <a:avLst/>
            </a:prstGeom>
            <a:solidFill>
              <a:schemeClr val="lt1">
                <a:alpha val="243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71" name="Google Shape;171;p5"/>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72" name="Google Shape;172;p5"/>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6</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2ce8e08f5c5_1_27"/>
          <p:cNvPicPr preferRelativeResize="0"/>
          <p:nvPr/>
        </p:nvPicPr>
        <p:blipFill rotWithShape="1">
          <a:blip r:embed="rId3">
            <a:alphaModFix/>
          </a:blip>
          <a:srcRect b="0" l="0" r="0" t="22257"/>
          <a:stretch/>
        </p:blipFill>
        <p:spPr>
          <a:xfrm>
            <a:off x="0" y="951950"/>
            <a:ext cx="8246250" cy="5906051"/>
          </a:xfrm>
          <a:prstGeom prst="rect">
            <a:avLst/>
          </a:prstGeom>
          <a:noFill/>
          <a:ln>
            <a:noFill/>
          </a:ln>
          <a:effectLst>
            <a:outerShdw blurRad="57150" rotWithShape="0" algn="bl" dir="5280000" dist="19050">
              <a:schemeClr val="accent1"/>
            </a:outerShdw>
          </a:effectLst>
        </p:spPr>
      </p:pic>
      <p:grpSp>
        <p:nvGrpSpPr>
          <p:cNvPr id="178" name="Google Shape;178;g2ce8e08f5c5_1_27"/>
          <p:cNvGrpSpPr/>
          <p:nvPr/>
        </p:nvGrpSpPr>
        <p:grpSpPr>
          <a:xfrm>
            <a:off x="108006" y="102998"/>
            <a:ext cx="1428209" cy="384313"/>
            <a:chOff x="3283107" y="2671620"/>
            <a:chExt cx="5622870" cy="1513045"/>
          </a:xfrm>
        </p:grpSpPr>
        <p:sp>
          <p:nvSpPr>
            <p:cNvPr id="179" name="Google Shape;179;g2ce8e08f5c5_1_27"/>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0" name="Google Shape;180;g2ce8e08f5c5_1_27"/>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1" name="Google Shape;181;g2ce8e08f5c5_1_27"/>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2" name="Google Shape;182;g2ce8e08f5c5_1_27"/>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3" name="Google Shape;183;g2ce8e08f5c5_1_27"/>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4" name="Google Shape;184;g2ce8e08f5c5_1_27"/>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185" name="Google Shape;185;g2ce8e08f5c5_1_27"/>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186" name="Google Shape;186;g2ce8e08f5c5_1_27"/>
          <p:cNvSpPr txBox="1"/>
          <p:nvPr>
            <p:ph type="title"/>
          </p:nvPr>
        </p:nvSpPr>
        <p:spPr>
          <a:xfrm>
            <a:off x="1764500" y="283850"/>
            <a:ext cx="10343100" cy="664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3200"/>
              <a:t>Compensation Satisfaction</a:t>
            </a:r>
            <a:r>
              <a:rPr lang="en-US" sz="3000"/>
              <a:t> </a:t>
            </a:r>
            <a:r>
              <a:rPr lang="en-US" sz="1800">
                <a:solidFill>
                  <a:schemeClr val="lt1"/>
                </a:solidFill>
              </a:rPr>
              <a:t>VS</a:t>
            </a:r>
            <a:r>
              <a:rPr lang="en-US" sz="3000">
                <a:solidFill>
                  <a:schemeClr val="lt1"/>
                </a:solidFill>
              </a:rPr>
              <a:t> </a:t>
            </a:r>
            <a:r>
              <a:rPr lang="en-US" sz="3000"/>
              <a:t>Job Change Interest</a:t>
            </a:r>
            <a:endParaRPr sz="3000"/>
          </a:p>
        </p:txBody>
      </p:sp>
      <p:grpSp>
        <p:nvGrpSpPr>
          <p:cNvPr id="187" name="Google Shape;187;g2ce8e08f5c5_1_27"/>
          <p:cNvGrpSpPr/>
          <p:nvPr/>
        </p:nvGrpSpPr>
        <p:grpSpPr>
          <a:xfrm>
            <a:off x="11030862" y="6473999"/>
            <a:ext cx="1404900" cy="384000"/>
            <a:chOff x="10787062" y="6073899"/>
            <a:chExt cx="1404900" cy="384000"/>
          </a:xfrm>
        </p:grpSpPr>
        <p:sp>
          <p:nvSpPr>
            <p:cNvPr id="188" name="Google Shape;188;g2ce8e08f5c5_1_27"/>
            <p:cNvSpPr/>
            <p:nvPr/>
          </p:nvSpPr>
          <p:spPr>
            <a:xfrm>
              <a:off x="10787062" y="6073899"/>
              <a:ext cx="1404900" cy="384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89" name="Google Shape;189;g2ce8e08f5c5_1_27"/>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190" name="Google Shape;190;g2ce8e08f5c5_1_27"/>
            <p:cNvSpPr txBox="1"/>
            <p:nvPr/>
          </p:nvSpPr>
          <p:spPr>
            <a:xfrm>
              <a:off x="10971146" y="6138966"/>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7</a:t>
              </a:r>
              <a:endParaRPr b="1" i="0" sz="1050" u="none" cap="none" strike="noStrike">
                <a:solidFill>
                  <a:schemeClr val="lt1"/>
                </a:solidFill>
                <a:latin typeface="Inter"/>
                <a:ea typeface="Inter"/>
                <a:cs typeface="Inter"/>
                <a:sym typeface="Inter"/>
              </a:endParaRPr>
            </a:p>
          </p:txBody>
        </p:sp>
      </p:grpSp>
      <p:pic>
        <p:nvPicPr>
          <p:cNvPr descr="A cartoon character sitting on a red couch eating popcorn&#10;&#10;Description automatically generated" id="191" name="Google Shape;191;g2ce8e08f5c5_1_27"/>
          <p:cNvPicPr preferRelativeResize="0"/>
          <p:nvPr>
            <p:ph idx="2" type="pic"/>
          </p:nvPr>
        </p:nvPicPr>
        <p:blipFill rotWithShape="1">
          <a:blip r:embed="rId4">
            <a:alphaModFix/>
          </a:blip>
          <a:srcRect b="0" l="0" r="0" t="9"/>
          <a:stretch/>
        </p:blipFill>
        <p:spPr>
          <a:xfrm>
            <a:off x="7156989" y="3029078"/>
            <a:ext cx="4147335" cy="39494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2ce8e08f5c5_1_1"/>
          <p:cNvPicPr preferRelativeResize="0"/>
          <p:nvPr/>
        </p:nvPicPr>
        <p:blipFill rotWithShape="1">
          <a:blip r:embed="rId3">
            <a:alphaModFix/>
          </a:blip>
          <a:srcRect b="0" l="0" r="0" t="0"/>
          <a:stretch/>
        </p:blipFill>
        <p:spPr>
          <a:xfrm>
            <a:off x="835825" y="0"/>
            <a:ext cx="10111152" cy="6858002"/>
          </a:xfrm>
          <a:prstGeom prst="rect">
            <a:avLst/>
          </a:prstGeom>
          <a:noFill/>
          <a:ln>
            <a:noFill/>
          </a:ln>
        </p:spPr>
      </p:pic>
      <p:sp>
        <p:nvSpPr>
          <p:cNvPr id="197" name="Google Shape;197;g2ce8e08f5c5_1_1"/>
          <p:cNvSpPr txBox="1"/>
          <p:nvPr>
            <p:ph type="title"/>
          </p:nvPr>
        </p:nvSpPr>
        <p:spPr>
          <a:xfrm>
            <a:off x="1454100" y="181975"/>
            <a:ext cx="9649200" cy="120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5400">
                <a:solidFill>
                  <a:srgbClr val="FF0000"/>
                </a:solidFill>
              </a:rPr>
              <a:t>Netflix’s</a:t>
            </a:r>
            <a:r>
              <a:rPr lang="en-US"/>
              <a:t> </a:t>
            </a:r>
            <a:r>
              <a:rPr lang="en-US">
                <a:solidFill>
                  <a:schemeClr val="lt2"/>
                </a:solidFill>
              </a:rPr>
              <a:t>Job Performance Review</a:t>
            </a:r>
            <a:r>
              <a:rPr lang="en-US">
                <a:solidFill>
                  <a:schemeClr val="lt2"/>
                </a:solidFill>
              </a:rPr>
              <a:t> </a:t>
            </a:r>
            <a:endParaRPr>
              <a:solidFill>
                <a:schemeClr val="lt2"/>
              </a:solidFill>
            </a:endParaRPr>
          </a:p>
        </p:txBody>
      </p:sp>
      <p:pic>
        <p:nvPicPr>
          <p:cNvPr descr="No scripts. No guidance. Hear from Netflix employees in our EMEA offices about their experience with job performance" id="198" name="Google Shape;198;g2ce8e08f5c5_1_1" title="Netflix Culture Explained: How is Job Performance Measured?">
            <a:hlinkClick r:id="rId4"/>
          </p:cNvPr>
          <p:cNvPicPr preferRelativeResize="0"/>
          <p:nvPr/>
        </p:nvPicPr>
        <p:blipFill rotWithShape="1">
          <a:blip r:embed="rId5">
            <a:alphaModFix/>
          </a:blip>
          <a:srcRect b="0" l="0" r="0" t="0"/>
          <a:stretch/>
        </p:blipFill>
        <p:spPr>
          <a:xfrm>
            <a:off x="2986625" y="1813975"/>
            <a:ext cx="6252575" cy="3179475"/>
          </a:xfrm>
          <a:prstGeom prst="rect">
            <a:avLst/>
          </a:prstGeom>
          <a:noFill/>
          <a:ln>
            <a:noFill/>
          </a:ln>
        </p:spPr>
      </p:pic>
      <p:grpSp>
        <p:nvGrpSpPr>
          <p:cNvPr id="199" name="Google Shape;199;g2ce8e08f5c5_1_1"/>
          <p:cNvGrpSpPr/>
          <p:nvPr/>
        </p:nvGrpSpPr>
        <p:grpSpPr>
          <a:xfrm>
            <a:off x="12" y="5961249"/>
            <a:ext cx="1404900" cy="384000"/>
            <a:chOff x="10787062" y="6073899"/>
            <a:chExt cx="1404900" cy="384000"/>
          </a:xfrm>
        </p:grpSpPr>
        <p:sp>
          <p:nvSpPr>
            <p:cNvPr id="200" name="Google Shape;200;g2ce8e08f5c5_1_1"/>
            <p:cNvSpPr/>
            <p:nvPr/>
          </p:nvSpPr>
          <p:spPr>
            <a:xfrm>
              <a:off x="10787062" y="6073899"/>
              <a:ext cx="1404900" cy="38400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01" name="Google Shape;201;g2ce8e08f5c5_1_1"/>
            <p:cNvSpPr/>
            <p:nvPr/>
          </p:nvSpPr>
          <p:spPr>
            <a:xfrm>
              <a:off x="10787062" y="6073899"/>
              <a:ext cx="120000" cy="3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02" name="Google Shape;202;g2ce8e08f5c5_1_1"/>
            <p:cNvSpPr txBox="1"/>
            <p:nvPr/>
          </p:nvSpPr>
          <p:spPr>
            <a:xfrm>
              <a:off x="10962321" y="6138991"/>
              <a:ext cx="375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8</a:t>
              </a:r>
              <a:endParaRPr b="1" i="0" sz="1050" u="none" cap="none" strike="noStrike">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9"/>
          <p:cNvGrpSpPr/>
          <p:nvPr/>
        </p:nvGrpSpPr>
        <p:grpSpPr>
          <a:xfrm>
            <a:off x="1102299" y="266395"/>
            <a:ext cx="3440276" cy="6078861"/>
            <a:chOff x="9748769" y="1666875"/>
            <a:chExt cx="1922049" cy="3523773"/>
          </a:xfrm>
        </p:grpSpPr>
        <p:sp>
          <p:nvSpPr>
            <p:cNvPr id="208" name="Google Shape;208;p9"/>
            <p:cNvSpPr/>
            <p:nvPr/>
          </p:nvSpPr>
          <p:spPr>
            <a:xfrm>
              <a:off x="9748769"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09" name="Google Shape;209;p9"/>
            <p:cNvSpPr/>
            <p:nvPr/>
          </p:nvSpPr>
          <p:spPr>
            <a:xfrm>
              <a:off x="10950062" y="1666875"/>
              <a:ext cx="720756" cy="3523773"/>
            </a:xfrm>
            <a:custGeom>
              <a:rect b="b" l="l" r="r" t="t"/>
              <a:pathLst>
                <a:path extrusionOk="0" h="3523773" w="720756">
                  <a:moveTo>
                    <a:pt x="0" y="0"/>
                  </a:moveTo>
                  <a:lnTo>
                    <a:pt x="720757" y="0"/>
                  </a:lnTo>
                  <a:lnTo>
                    <a:pt x="720757" y="3523774"/>
                  </a:lnTo>
                  <a:lnTo>
                    <a:pt x="0" y="35237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10" name="Google Shape;210;p9"/>
            <p:cNvSpPr/>
            <p:nvPr/>
          </p:nvSpPr>
          <p:spPr>
            <a:xfrm>
              <a:off x="9748769" y="1666875"/>
              <a:ext cx="1922049" cy="3523773"/>
            </a:xfrm>
            <a:custGeom>
              <a:rect b="b" l="l" r="r" t="t"/>
              <a:pathLst>
                <a:path extrusionOk="0" h="3523773" w="1922049">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a:noFill/>
            </a:ln>
            <a:effectLst>
              <a:outerShdw blurRad="431800" rotWithShape="0" algn="tl" dir="2700000" dist="3048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grpSp>
        <p:nvGrpSpPr>
          <p:cNvPr id="211" name="Google Shape;211;p9"/>
          <p:cNvGrpSpPr/>
          <p:nvPr/>
        </p:nvGrpSpPr>
        <p:grpSpPr>
          <a:xfrm>
            <a:off x="10787062" y="6130799"/>
            <a:ext cx="1404938" cy="384051"/>
            <a:chOff x="10787062" y="6073899"/>
            <a:chExt cx="1404938" cy="384051"/>
          </a:xfrm>
        </p:grpSpPr>
        <p:sp>
          <p:nvSpPr>
            <p:cNvPr id="212" name="Google Shape;212;p9"/>
            <p:cNvSpPr/>
            <p:nvPr/>
          </p:nvSpPr>
          <p:spPr>
            <a:xfrm>
              <a:off x="10787062" y="6073899"/>
              <a:ext cx="1404938" cy="384051"/>
            </a:xfrm>
            <a:prstGeom prst="rect">
              <a:avLst/>
            </a:prstGeom>
            <a:solidFill>
              <a:schemeClr val="l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13" name="Google Shape;213;p9"/>
            <p:cNvSpPr/>
            <p:nvPr/>
          </p:nvSpPr>
          <p:spPr>
            <a:xfrm>
              <a:off x="10787062" y="6073899"/>
              <a:ext cx="120040" cy="3840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Inter"/>
                <a:ea typeface="Inter"/>
                <a:cs typeface="Inter"/>
                <a:sym typeface="Inter"/>
              </a:endParaRPr>
            </a:p>
          </p:txBody>
        </p:sp>
        <p:sp>
          <p:nvSpPr>
            <p:cNvPr id="214" name="Google Shape;214;p9"/>
            <p:cNvSpPr txBox="1"/>
            <p:nvPr/>
          </p:nvSpPr>
          <p:spPr>
            <a:xfrm>
              <a:off x="10971146" y="6138966"/>
              <a:ext cx="375712"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lt1"/>
                  </a:solidFill>
                  <a:latin typeface="Inter"/>
                  <a:ea typeface="Inter"/>
                  <a:cs typeface="Inter"/>
                  <a:sym typeface="Inter"/>
                </a:rPr>
                <a:t>0</a:t>
              </a:r>
              <a:r>
                <a:rPr b="1" lang="en-US" sz="1050">
                  <a:solidFill>
                    <a:schemeClr val="lt1"/>
                  </a:solidFill>
                  <a:latin typeface="Inter"/>
                  <a:ea typeface="Inter"/>
                  <a:cs typeface="Inter"/>
                  <a:sym typeface="Inter"/>
                </a:rPr>
                <a:t>9</a:t>
              </a:r>
              <a:endParaRPr b="1" i="0" sz="1050" u="none" cap="none" strike="noStrike">
                <a:solidFill>
                  <a:schemeClr val="lt1"/>
                </a:solidFill>
                <a:latin typeface="Inter"/>
                <a:ea typeface="Inter"/>
                <a:cs typeface="Inter"/>
                <a:sym typeface="Inter"/>
              </a:endParaRPr>
            </a:p>
          </p:txBody>
        </p:sp>
      </p:grpSp>
      <p:sp>
        <p:nvSpPr>
          <p:cNvPr id="215" name="Google Shape;215;p9"/>
          <p:cNvSpPr txBox="1"/>
          <p:nvPr>
            <p:ph type="title"/>
          </p:nvPr>
        </p:nvSpPr>
        <p:spPr>
          <a:xfrm>
            <a:off x="6096012" y="1113258"/>
            <a:ext cx="5257800" cy="664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Inter"/>
              <a:buNone/>
            </a:pPr>
            <a:r>
              <a:rPr lang="en-US" sz="4100">
                <a:solidFill>
                  <a:srgbClr val="FF0000"/>
                </a:solidFill>
              </a:rPr>
              <a:t>Talent Recruitment</a:t>
            </a:r>
            <a:r>
              <a:rPr lang="en-US" sz="4100"/>
              <a:t> </a:t>
            </a:r>
            <a:r>
              <a:rPr lang="en-US" sz="3100">
                <a:solidFill>
                  <a:schemeClr val="lt1"/>
                </a:solidFill>
              </a:rPr>
              <a:t>&amp;</a:t>
            </a:r>
            <a:r>
              <a:rPr lang="en-US" sz="4100">
                <a:solidFill>
                  <a:schemeClr val="lt1"/>
                </a:solidFill>
              </a:rPr>
              <a:t> </a:t>
            </a:r>
            <a:r>
              <a:rPr lang="en-US" sz="4100">
                <a:solidFill>
                  <a:srgbClr val="FF0000"/>
                </a:solidFill>
              </a:rPr>
              <a:t>Acquisition</a:t>
            </a:r>
            <a:endParaRPr sz="4100">
              <a:solidFill>
                <a:srgbClr val="FF0000"/>
              </a:solidFill>
            </a:endParaRPr>
          </a:p>
        </p:txBody>
      </p:sp>
      <p:pic>
        <p:nvPicPr>
          <p:cNvPr descr="A cartoon character lying on a couch with a popcorn bucket&#10;&#10;Description automatically generated" id="216" name="Google Shape;216;p9"/>
          <p:cNvPicPr preferRelativeResize="0"/>
          <p:nvPr>
            <p:ph idx="2" type="pic"/>
          </p:nvPr>
        </p:nvPicPr>
        <p:blipFill rotWithShape="1">
          <a:blip r:embed="rId3">
            <a:alphaModFix/>
          </a:blip>
          <a:srcRect b="0" l="8" r="6" t="0"/>
          <a:stretch/>
        </p:blipFill>
        <p:spPr>
          <a:xfrm>
            <a:off x="90024" y="3429012"/>
            <a:ext cx="5144327" cy="3305176"/>
          </a:xfrm>
          <a:prstGeom prst="rect">
            <a:avLst/>
          </a:prstGeom>
          <a:noFill/>
          <a:ln>
            <a:noFill/>
          </a:ln>
        </p:spPr>
      </p:pic>
      <p:sp>
        <p:nvSpPr>
          <p:cNvPr id="217" name="Google Shape;217;p9"/>
          <p:cNvSpPr/>
          <p:nvPr/>
        </p:nvSpPr>
        <p:spPr>
          <a:xfrm>
            <a:off x="6096000" y="2149626"/>
            <a:ext cx="5527800" cy="3609600"/>
          </a:xfrm>
          <a:prstGeom prst="roundRect">
            <a:avLst>
              <a:gd fmla="val 9636" name="adj"/>
            </a:avLst>
          </a:prstGeom>
          <a:gradFill>
            <a:gsLst>
              <a:gs pos="0">
                <a:schemeClr val="accent1"/>
              </a:gs>
              <a:gs pos="100000">
                <a:srgbClr val="60080C"/>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pic>
        <p:nvPicPr>
          <p:cNvPr descr="Double Tap Gesture with solid fill" id="218" name="Google Shape;218;p9"/>
          <p:cNvPicPr preferRelativeResize="0"/>
          <p:nvPr/>
        </p:nvPicPr>
        <p:blipFill rotWithShape="1">
          <a:blip r:embed="rId4">
            <a:alphaModFix/>
          </a:blip>
          <a:srcRect b="0" l="0" r="0" t="0"/>
          <a:stretch/>
        </p:blipFill>
        <p:spPr>
          <a:xfrm>
            <a:off x="6280150" y="2423055"/>
            <a:ext cx="616988" cy="616988"/>
          </a:xfrm>
          <a:prstGeom prst="rect">
            <a:avLst/>
          </a:prstGeom>
          <a:noFill/>
          <a:ln>
            <a:noFill/>
          </a:ln>
        </p:spPr>
      </p:pic>
      <p:sp>
        <p:nvSpPr>
          <p:cNvPr id="219" name="Google Shape;219;p9"/>
          <p:cNvSpPr txBox="1"/>
          <p:nvPr/>
        </p:nvSpPr>
        <p:spPr>
          <a:xfrm>
            <a:off x="6897157" y="2307812"/>
            <a:ext cx="43914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61904"/>
              </a:lnSpc>
              <a:spcBef>
                <a:spcPts val="0"/>
              </a:spcBef>
              <a:spcAft>
                <a:spcPts val="0"/>
              </a:spcAft>
              <a:buClr>
                <a:srgbClr val="000000"/>
              </a:buClr>
              <a:buSzPts val="1050"/>
              <a:buFont typeface="Arial"/>
              <a:buNone/>
            </a:pPr>
            <a:r>
              <a:t/>
            </a:r>
            <a:endParaRPr b="0" i="0" sz="1050" u="none" cap="none" strike="noStrike">
              <a:solidFill>
                <a:schemeClr val="lt1"/>
              </a:solidFill>
              <a:latin typeface="Inter"/>
              <a:ea typeface="Inter"/>
              <a:cs typeface="Inter"/>
              <a:sym typeface="Inter"/>
            </a:endParaRPr>
          </a:p>
        </p:txBody>
      </p:sp>
      <p:grpSp>
        <p:nvGrpSpPr>
          <p:cNvPr id="220" name="Google Shape;220;p9"/>
          <p:cNvGrpSpPr/>
          <p:nvPr/>
        </p:nvGrpSpPr>
        <p:grpSpPr>
          <a:xfrm>
            <a:off x="10393184" y="309473"/>
            <a:ext cx="1428209" cy="384313"/>
            <a:chOff x="3283107" y="2671620"/>
            <a:chExt cx="5622870" cy="1513045"/>
          </a:xfrm>
        </p:grpSpPr>
        <p:sp>
          <p:nvSpPr>
            <p:cNvPr id="221" name="Google Shape;221;p9"/>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2" name="Google Shape;222;p9"/>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3" name="Google Shape;223;p9"/>
            <p:cNvSpPr/>
            <p:nvPr/>
          </p:nvSpPr>
          <p:spPr>
            <a:xfrm>
              <a:off x="4281328" y="2671768"/>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4" name="Google Shape;224;p9"/>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5" name="Google Shape;225;p9"/>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6" name="Google Shape;226;p9"/>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sp>
          <p:nvSpPr>
            <p:cNvPr id="227" name="Google Shape;227;p9"/>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nter"/>
                <a:ea typeface="Inter"/>
                <a:cs typeface="Inter"/>
                <a:sym typeface="Inter"/>
              </a:endParaRPr>
            </a:p>
          </p:txBody>
        </p:sp>
      </p:grpSp>
      <p:sp>
        <p:nvSpPr>
          <p:cNvPr id="228" name="Google Shape;228;p9"/>
          <p:cNvSpPr txBox="1"/>
          <p:nvPr/>
        </p:nvSpPr>
        <p:spPr>
          <a:xfrm>
            <a:off x="6897150" y="2423050"/>
            <a:ext cx="4313400" cy="3131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“Culture of Recruitment” -Recruiters work with hiring managers.</a:t>
            </a:r>
            <a:endParaRPr b="1" i="0" sz="1600" u="none" cap="none" strike="noStrike">
              <a:solidFill>
                <a:schemeClr val="lt1"/>
              </a:solidFill>
              <a:latin typeface="Inter"/>
              <a:ea typeface="Inter"/>
              <a:cs typeface="Inter"/>
              <a:sym typeface="Inter"/>
            </a:endParaRPr>
          </a:p>
          <a:p>
            <a:pPr indent="-330200" lvl="0" marL="457200" marR="0" rtl="0" algn="l">
              <a:lnSpc>
                <a:spcPct val="11500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Pathway Bootcamp- 12 week program for aspiring software engineers. </a:t>
            </a:r>
            <a:endParaRPr b="1" i="0" sz="1600" u="none" cap="none" strike="noStrike">
              <a:solidFill>
                <a:schemeClr val="lt1"/>
              </a:solidFill>
              <a:latin typeface="Inter"/>
              <a:ea typeface="Inter"/>
              <a:cs typeface="Inter"/>
              <a:sym typeface="Inter"/>
            </a:endParaRPr>
          </a:p>
          <a:p>
            <a:pPr indent="-330200" lvl="0" marL="457200" marR="0" rtl="0" algn="l">
              <a:lnSpc>
                <a:spcPct val="11500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50% of all employees are from protected classes.</a:t>
            </a:r>
            <a:endParaRPr b="1" i="0" sz="1600" u="none" cap="none" strike="noStrike">
              <a:solidFill>
                <a:schemeClr val="lt1"/>
              </a:solidFill>
              <a:latin typeface="Inter"/>
              <a:ea typeface="Inter"/>
              <a:cs typeface="Inter"/>
              <a:sym typeface="Inter"/>
            </a:endParaRPr>
          </a:p>
          <a:p>
            <a:pPr indent="-330200" lvl="0" marL="457200" marR="0" rtl="0" algn="l">
              <a:lnSpc>
                <a:spcPct val="11500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Employees have choice in time that have off.</a:t>
            </a:r>
            <a:endParaRPr b="1" i="0" sz="1600" u="none" cap="none" strike="noStrike">
              <a:solidFill>
                <a:schemeClr val="lt1"/>
              </a:solidFill>
              <a:latin typeface="Inter"/>
              <a:ea typeface="Inter"/>
              <a:cs typeface="Inter"/>
              <a:sym typeface="Inter"/>
            </a:endParaRPr>
          </a:p>
          <a:p>
            <a:pPr indent="-330200" lvl="0" marL="457200" marR="0" rtl="0" algn="l">
              <a:lnSpc>
                <a:spcPct val="115000"/>
              </a:lnSpc>
              <a:spcBef>
                <a:spcPts val="0"/>
              </a:spcBef>
              <a:spcAft>
                <a:spcPts val="0"/>
              </a:spcAft>
              <a:buClr>
                <a:schemeClr val="lt1"/>
              </a:buClr>
              <a:buSzPts val="1600"/>
              <a:buFont typeface="Inter"/>
              <a:buChar char="●"/>
            </a:pPr>
            <a:r>
              <a:rPr b="1" i="0" lang="en-US" sz="1600" u="none" cap="none" strike="noStrike">
                <a:solidFill>
                  <a:schemeClr val="lt1"/>
                </a:solidFill>
                <a:latin typeface="Inter"/>
                <a:ea typeface="Inter"/>
                <a:cs typeface="Inter"/>
                <a:sym typeface="Inter"/>
              </a:rPr>
              <a:t>Pay salaries at the top of the market rate.</a:t>
            </a:r>
            <a:endParaRPr b="1" i="0" sz="1600" u="none" cap="none" strike="noStrike">
              <a:solidFill>
                <a:schemeClr val="lt1"/>
              </a:solidFill>
              <a:latin typeface="Inter"/>
              <a:ea typeface="Inter"/>
              <a:cs typeface="Inter"/>
              <a:sym typeface="Inter"/>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Netflix deck">
      <a:dk1>
        <a:srgbClr val="000000"/>
      </a:dk1>
      <a:lt1>
        <a:srgbClr val="FFFFFF"/>
      </a:lt1>
      <a:dk2>
        <a:srgbClr val="44546A"/>
      </a:dk2>
      <a:lt2>
        <a:srgbClr val="E7E6E6"/>
      </a:lt2>
      <a:accent1>
        <a:srgbClr val="C11119"/>
      </a:accent1>
      <a:accent2>
        <a:srgbClr val="5099EE"/>
      </a:accent2>
      <a:accent3>
        <a:srgbClr val="0A72E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2023-07-31T10:55:31Z</dcterms:created>
  <dc:creator>Aswanth Kumar A</dc:creator>
</cp:coreProperties>
</file>